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7"/>
  </p:notesMasterIdLst>
  <p:sldIdLst>
    <p:sldId id="256" r:id="rId2"/>
    <p:sldId id="266" r:id="rId3"/>
    <p:sldId id="286" r:id="rId4"/>
    <p:sldId id="297" r:id="rId5"/>
    <p:sldId id="287" r:id="rId6"/>
    <p:sldId id="301" r:id="rId7"/>
    <p:sldId id="268" r:id="rId8"/>
    <p:sldId id="292" r:id="rId9"/>
    <p:sldId id="269" r:id="rId10"/>
    <p:sldId id="271" r:id="rId11"/>
    <p:sldId id="293" r:id="rId12"/>
    <p:sldId id="294" r:id="rId13"/>
    <p:sldId id="295" r:id="rId14"/>
    <p:sldId id="280" r:id="rId15"/>
    <p:sldId id="282" r:id="rId16"/>
    <p:sldId id="288" r:id="rId17"/>
    <p:sldId id="289" r:id="rId18"/>
    <p:sldId id="283" r:id="rId19"/>
    <p:sldId id="284" r:id="rId20"/>
    <p:sldId id="296" r:id="rId21"/>
    <p:sldId id="305" r:id="rId22"/>
    <p:sldId id="302" r:id="rId23"/>
    <p:sldId id="303" r:id="rId24"/>
    <p:sldId id="304" r:id="rId25"/>
    <p:sldId id="300" r:id="rId26"/>
  </p:sldIdLst>
  <p:sldSz cx="9144000" cy="6858000" type="screen4x3"/>
  <p:notesSz cx="6858000" cy="9144000"/>
  <p:defaultTextStyle>
    <a:defPPr>
      <a:defRPr lang="sr-Cyrl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123" autoAdjust="0"/>
    <p:restoredTop sz="94681" autoAdjust="0"/>
  </p:normalViewPr>
  <p:slideViewPr>
    <p:cSldViewPr>
      <p:cViewPr varScale="1">
        <p:scale>
          <a:sx n="87" d="100"/>
          <a:sy n="87" d="100"/>
        </p:scale>
        <p:origin x="-4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2%20(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2%20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2%20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16%20(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Downloads\&#1089;&#1083;&#1072;&#1112;&#1076;%2016%20(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Смањио се/ Decreased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Босна и Херцеговина/ Bosnia </c:v>
                </c:pt>
                <c:pt idx="1">
                  <c:v>Хрватска/ Croatia</c:v>
                </c:pt>
                <c:pt idx="2">
                  <c:v>Косово/ Kosovo</c:v>
                </c:pt>
                <c:pt idx="3">
                  <c:v>Македонија/ Macedonia</c:v>
                </c:pt>
                <c:pt idx="4">
                  <c:v>Србија/ Serbia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0.10494400000000002</c:v>
                </c:pt>
                <c:pt idx="1">
                  <c:v>0.101853</c:v>
                </c:pt>
                <c:pt idx="2">
                  <c:v>7.6774000000000023E-2</c:v>
                </c:pt>
                <c:pt idx="3">
                  <c:v>0.24854800000000019</c:v>
                </c:pt>
                <c:pt idx="4">
                  <c:v>0.13844900000000018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Остао исти/ Stayed the same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Босна и Херцеговина/ Bosnia </c:v>
                </c:pt>
                <c:pt idx="1">
                  <c:v>Хрватска/ Croatia</c:v>
                </c:pt>
                <c:pt idx="2">
                  <c:v>Косово/ Kosovo</c:v>
                </c:pt>
                <c:pt idx="3">
                  <c:v>Македонија/ Macedonia</c:v>
                </c:pt>
                <c:pt idx="4">
                  <c:v>Србија/ Serbia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0.30171500000000001</c:v>
                </c:pt>
                <c:pt idx="1">
                  <c:v>0.32820500000000002</c:v>
                </c:pt>
                <c:pt idx="2">
                  <c:v>0.19125900000000007</c:v>
                </c:pt>
                <c:pt idx="3">
                  <c:v>0.28848200000000035</c:v>
                </c:pt>
                <c:pt idx="4">
                  <c:v>0.37234300000000026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Повећао се/ Increased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Босна и Херцеговина/ Bosnia </c:v>
                </c:pt>
                <c:pt idx="1">
                  <c:v>Хрватска/ Croatia</c:v>
                </c:pt>
                <c:pt idx="2">
                  <c:v>Косово/ Kosovo</c:v>
                </c:pt>
                <c:pt idx="3">
                  <c:v>Македонија/ Macedonia</c:v>
                </c:pt>
                <c:pt idx="4">
                  <c:v>Србија/ Serbia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0.59333999999999976</c:v>
                </c:pt>
                <c:pt idx="1">
                  <c:v>0.56994199999999995</c:v>
                </c:pt>
                <c:pt idx="2">
                  <c:v>0.73196700000000003</c:v>
                </c:pt>
                <c:pt idx="3">
                  <c:v>0.46296900000000002</c:v>
                </c:pt>
                <c:pt idx="4">
                  <c:v>0.4892080000000002</c:v>
                </c:pt>
              </c:numCache>
            </c:numRef>
          </c:val>
        </c:ser>
        <c:dLbls>
          <c:showVal val="1"/>
        </c:dLbls>
        <c:gapWidth val="75"/>
        <c:shape val="box"/>
        <c:axId val="79467648"/>
        <c:axId val="79469184"/>
        <c:axId val="72229312"/>
      </c:bar3DChart>
      <c:catAx>
        <c:axId val="794676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9469184"/>
        <c:crosses val="autoZero"/>
        <c:auto val="1"/>
        <c:lblAlgn val="ctr"/>
        <c:lblOffset val="100"/>
      </c:catAx>
      <c:valAx>
        <c:axId val="79469184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9467648"/>
        <c:crosses val="autoZero"/>
        <c:crossBetween val="between"/>
      </c:valAx>
      <c:serAx>
        <c:axId val="72229312"/>
        <c:scaling>
          <c:orientation val="minMax"/>
        </c:scaling>
        <c:delete val="1"/>
        <c:axPos val="b"/>
        <c:majorTickMark val="none"/>
        <c:tickLblPos val="nextTo"/>
        <c:crossAx val="79469184"/>
        <c:crosses val="autoZero"/>
      </c:serAx>
    </c:plotArea>
    <c:legend>
      <c:legendPos val="b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Sheet1!$G$1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Sheet1!$F$2:$F$7</c:f>
              <c:strCache>
                <c:ptCount val="6"/>
                <c:pt idx="0">
                  <c:v>Данска</c:v>
                </c:pt>
                <c:pt idx="1">
                  <c:v>Швајцарска</c:v>
                </c:pt>
                <c:pt idx="2">
                  <c:v>Сингапур</c:v>
                </c:pt>
                <c:pt idx="3">
                  <c:v>Норвешка</c:v>
                </c:pt>
                <c:pt idx="4">
                  <c:v>Финска</c:v>
                </c:pt>
                <c:pt idx="5">
                  <c:v>Србија</c:v>
                </c:pt>
              </c:strCache>
            </c:strRef>
          </c:cat>
          <c:val>
            <c:numRef>
              <c:f>Sheet1!$G$2:$G$7</c:f>
              <c:numCache>
                <c:formatCode>0%</c:formatCode>
                <c:ptCount val="6"/>
                <c:pt idx="0">
                  <c:v>2.5675800000000092E-2</c:v>
                </c:pt>
                <c:pt idx="1">
                  <c:v>1.059E-2</c:v>
                </c:pt>
                <c:pt idx="2">
                  <c:v>2.1746499999999988E-2</c:v>
                </c:pt>
                <c:pt idx="3">
                  <c:v>1.64183E-2</c:v>
                </c:pt>
                <c:pt idx="4">
                  <c:v>1.3766500000000046E-2</c:v>
                </c:pt>
                <c:pt idx="5">
                  <c:v>0.19756370000000001</c:v>
                </c:pt>
              </c:numCache>
            </c:numRef>
          </c:val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Sheet1!$F$2:$F$7</c:f>
              <c:strCache>
                <c:ptCount val="6"/>
                <c:pt idx="0">
                  <c:v>Данска</c:v>
                </c:pt>
                <c:pt idx="1">
                  <c:v>Швајцарска</c:v>
                </c:pt>
                <c:pt idx="2">
                  <c:v>Сингапур</c:v>
                </c:pt>
                <c:pt idx="3">
                  <c:v>Норвешка</c:v>
                </c:pt>
                <c:pt idx="4">
                  <c:v>Финска</c:v>
                </c:pt>
                <c:pt idx="5">
                  <c:v>Србија</c:v>
                </c:pt>
              </c:strCache>
            </c:strRef>
          </c:cat>
          <c:val>
            <c:numRef>
              <c:f>Sheet1!$H$2:$H$7</c:f>
              <c:numCache>
                <c:formatCode>0%</c:formatCode>
                <c:ptCount val="6"/>
                <c:pt idx="0">
                  <c:v>4.4885000000000124E-3</c:v>
                </c:pt>
                <c:pt idx="1">
                  <c:v>1.2490599999999999E-2</c:v>
                </c:pt>
                <c:pt idx="2">
                  <c:v>8.6147500000000002E-2</c:v>
                </c:pt>
                <c:pt idx="3">
                  <c:v>1.1529100000000035E-2</c:v>
                </c:pt>
                <c:pt idx="4">
                  <c:v>1.8656900000000001E-2</c:v>
                </c:pt>
                <c:pt idx="5">
                  <c:v>0.17046210000000048</c:v>
                </c:pt>
              </c:numCache>
            </c:numRef>
          </c:val>
        </c:ser>
        <c:shape val="cylinder"/>
        <c:axId val="41957248"/>
        <c:axId val="41958784"/>
        <c:axId val="0"/>
      </c:bar3DChart>
      <c:catAx>
        <c:axId val="41957248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958784"/>
        <c:crosses val="autoZero"/>
        <c:auto val="1"/>
        <c:lblAlgn val="ctr"/>
        <c:lblOffset val="100"/>
      </c:catAx>
      <c:valAx>
        <c:axId val="4195878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957248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НЕЕФИКАСНО/ INEFFECTIVE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Sheet1!$A$2:$A$16</c:f>
              <c:strCache>
                <c:ptCount val="15"/>
                <c:pt idx="0">
                  <c:v>СРБИЈА/ SRB</c:v>
                </c:pt>
                <c:pt idx="1">
                  <c:v>ХРВАТСКА/ CRO</c:v>
                </c:pt>
                <c:pt idx="2">
                  <c:v>БОСНА/ BIH</c:v>
                </c:pt>
                <c:pt idx="3">
                  <c:v>МАКЕДОНИЈА/ MK</c:v>
                </c:pt>
                <c:pt idx="4">
                  <c:v>КОСОВО/ KOS</c:v>
                </c:pt>
                <c:pt idx="6">
                  <c:v>ШВАЈЦАРСКА/ SWI</c:v>
                </c:pt>
                <c:pt idx="7">
                  <c:v>ДАНСКА/ DMK</c:v>
                </c:pt>
                <c:pt idx="8">
                  <c:v>НОРВЕШКА/ NOR</c:v>
                </c:pt>
                <c:pt idx="9">
                  <c:v>ФИНСКА/ FIN</c:v>
                </c:pt>
                <c:pt idx="11">
                  <c:v>ИРАК/ IRQ</c:v>
                </c:pt>
                <c:pt idx="12">
                  <c:v>РУСИЈА/ RUS</c:v>
                </c:pt>
                <c:pt idx="13">
                  <c:v>КЕНИЈА/ KEN</c:v>
                </c:pt>
                <c:pt idx="14">
                  <c:v>АВГАНИСТАН/ AFG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0.61000000000000065</c:v>
                </c:pt>
                <c:pt idx="1">
                  <c:v>0.56000000000000005</c:v>
                </c:pt>
                <c:pt idx="2">
                  <c:v>0.71000000000000063</c:v>
                </c:pt>
                <c:pt idx="3">
                  <c:v>0.34</c:v>
                </c:pt>
                <c:pt idx="4">
                  <c:v>0.61000000000000065</c:v>
                </c:pt>
                <c:pt idx="6">
                  <c:v>0.54</c:v>
                </c:pt>
                <c:pt idx="7">
                  <c:v>0.44</c:v>
                </c:pt>
                <c:pt idx="8">
                  <c:v>0.61000000000000065</c:v>
                </c:pt>
                <c:pt idx="9">
                  <c:v>0.65000000000000169</c:v>
                </c:pt>
                <c:pt idx="11">
                  <c:v>0.63000000000000145</c:v>
                </c:pt>
                <c:pt idx="12">
                  <c:v>0.52</c:v>
                </c:pt>
                <c:pt idx="13">
                  <c:v>0.30000000000000032</c:v>
                </c:pt>
                <c:pt idx="14">
                  <c:v>0.39000000000000073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НИ ЈЕДНО НИ ДРУГО/ NEITHER EFFECTIVE NOR EFFECTIVE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Sheet1!$A$2:$A$16</c:f>
              <c:strCache>
                <c:ptCount val="15"/>
                <c:pt idx="0">
                  <c:v>СРБИЈА/ SRB</c:v>
                </c:pt>
                <c:pt idx="1">
                  <c:v>ХРВАТСКА/ CRO</c:v>
                </c:pt>
                <c:pt idx="2">
                  <c:v>БОСНА/ BIH</c:v>
                </c:pt>
                <c:pt idx="3">
                  <c:v>МАКЕДОНИЈА/ MK</c:v>
                </c:pt>
                <c:pt idx="4">
                  <c:v>КОСОВО/ KOS</c:v>
                </c:pt>
                <c:pt idx="6">
                  <c:v>ШВАЈЦАРСКА/ SWI</c:v>
                </c:pt>
                <c:pt idx="7">
                  <c:v>ДАНСКА/ DMK</c:v>
                </c:pt>
                <c:pt idx="8">
                  <c:v>НОРВЕШКА/ NOR</c:v>
                </c:pt>
                <c:pt idx="9">
                  <c:v>ФИНСКА/ FIN</c:v>
                </c:pt>
                <c:pt idx="11">
                  <c:v>ИРАК/ IRQ</c:v>
                </c:pt>
                <c:pt idx="12">
                  <c:v>РУСИЈА/ RUS</c:v>
                </c:pt>
                <c:pt idx="13">
                  <c:v>КЕНИЈА/ KEN</c:v>
                </c:pt>
                <c:pt idx="14">
                  <c:v>АВГАНИСТАН/ AFG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0.25</c:v>
                </c:pt>
                <c:pt idx="1">
                  <c:v>0.15000000000000024</c:v>
                </c:pt>
                <c:pt idx="2">
                  <c:v>6.0000000000000032E-2</c:v>
                </c:pt>
                <c:pt idx="3">
                  <c:v>0.13</c:v>
                </c:pt>
                <c:pt idx="4">
                  <c:v>7.0000000000000021E-2</c:v>
                </c:pt>
                <c:pt idx="6">
                  <c:v>9.0000000000000024E-2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1">
                  <c:v>0.19</c:v>
                </c:pt>
                <c:pt idx="12">
                  <c:v>0.22</c:v>
                </c:pt>
                <c:pt idx="13">
                  <c:v>0</c:v>
                </c:pt>
                <c:pt idx="14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ЕФИКАСНО/ EFFECTIVE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Sheet1!$A$2:$A$16</c:f>
              <c:strCache>
                <c:ptCount val="15"/>
                <c:pt idx="0">
                  <c:v>СРБИЈА/ SRB</c:v>
                </c:pt>
                <c:pt idx="1">
                  <c:v>ХРВАТСКА/ CRO</c:v>
                </c:pt>
                <c:pt idx="2">
                  <c:v>БОСНА/ BIH</c:v>
                </c:pt>
                <c:pt idx="3">
                  <c:v>МАКЕДОНИЈА/ MK</c:v>
                </c:pt>
                <c:pt idx="4">
                  <c:v>КОСОВО/ KOS</c:v>
                </c:pt>
                <c:pt idx="6">
                  <c:v>ШВАЈЦАРСКА/ SWI</c:v>
                </c:pt>
                <c:pt idx="7">
                  <c:v>ДАНСКА/ DMK</c:v>
                </c:pt>
                <c:pt idx="8">
                  <c:v>НОРВЕШКА/ NOR</c:v>
                </c:pt>
                <c:pt idx="9">
                  <c:v>ФИНСКА/ FIN</c:v>
                </c:pt>
                <c:pt idx="11">
                  <c:v>ИРАК/ IRQ</c:v>
                </c:pt>
                <c:pt idx="12">
                  <c:v>РУСИЈА/ RUS</c:v>
                </c:pt>
                <c:pt idx="13">
                  <c:v>КЕНИЈА/ KEN</c:v>
                </c:pt>
                <c:pt idx="14">
                  <c:v>АВГАНИСТАН/ AFG</c:v>
                </c:pt>
              </c:strCache>
            </c:strRef>
          </c:cat>
          <c:val>
            <c:numRef>
              <c:f>Sheet1!$D$2:$D$16</c:f>
              <c:numCache>
                <c:formatCode>0%</c:formatCode>
                <c:ptCount val="15"/>
                <c:pt idx="0">
                  <c:v>0.14000000000000001</c:v>
                </c:pt>
                <c:pt idx="1">
                  <c:v>0.28000000000000008</c:v>
                </c:pt>
                <c:pt idx="2">
                  <c:v>0.23</c:v>
                </c:pt>
                <c:pt idx="3">
                  <c:v>0.53</c:v>
                </c:pt>
                <c:pt idx="4">
                  <c:v>0.32000000000000073</c:v>
                </c:pt>
                <c:pt idx="6">
                  <c:v>0.37000000000000038</c:v>
                </c:pt>
                <c:pt idx="7">
                  <c:v>0.56000000000000005</c:v>
                </c:pt>
                <c:pt idx="8">
                  <c:v>0.39000000000000073</c:v>
                </c:pt>
                <c:pt idx="9">
                  <c:v>0.35000000000000031</c:v>
                </c:pt>
                <c:pt idx="11">
                  <c:v>0.18000000000000024</c:v>
                </c:pt>
                <c:pt idx="12">
                  <c:v>0.26</c:v>
                </c:pt>
                <c:pt idx="13">
                  <c:v>0.70000000000000062</c:v>
                </c:pt>
                <c:pt idx="14">
                  <c:v>0.35000000000000031</c:v>
                </c:pt>
              </c:numCache>
            </c:numRef>
          </c:val>
        </c:ser>
        <c:dLbls>
          <c:showVal val="1"/>
        </c:dLbls>
        <c:overlap val="-25"/>
        <c:axId val="79580544"/>
        <c:axId val="79594624"/>
      </c:barChart>
      <c:catAx>
        <c:axId val="79580544"/>
        <c:scaling>
          <c:orientation val="minMax"/>
        </c:scaling>
        <c:axPos val="b"/>
        <c:majorTickMark val="none"/>
        <c:tickLblPos val="nextTo"/>
        <c:txPr>
          <a:bodyPr rot="0" vert="wordArtVert"/>
          <a:lstStyle/>
          <a:p>
            <a:pPr>
              <a:defRPr lang="en-US"/>
            </a:pPr>
            <a:endParaRPr lang="en-US"/>
          </a:p>
        </c:txPr>
        <c:crossAx val="79594624"/>
        <c:crosses val="autoZero"/>
        <c:auto val="1"/>
        <c:lblAlgn val="ctr"/>
        <c:lblOffset val="100"/>
      </c:catAx>
      <c:valAx>
        <c:axId val="79594624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79580544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</c:spPr>
    </c:plotArea>
    <c:legend>
      <c:legendPos val="t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СРБИЈА/ SER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Sheet1!$B$2:$L$2</c:f>
              <c:numCache>
                <c:formatCode>0.0</c:formatCode>
                <c:ptCount val="11"/>
                <c:pt idx="0">
                  <c:v>4.1557291999999997</c:v>
                </c:pt>
                <c:pt idx="1">
                  <c:v>3.8316958999999953</c:v>
                </c:pt>
                <c:pt idx="2">
                  <c:v>3.5649291999999999</c:v>
                </c:pt>
                <c:pt idx="3">
                  <c:v>3.6119754999999967</c:v>
                </c:pt>
                <c:pt idx="4">
                  <c:v>3.4147822999999997</c:v>
                </c:pt>
                <c:pt idx="5">
                  <c:v>3.8150557999999943</c:v>
                </c:pt>
                <c:pt idx="6">
                  <c:v>3.8890895999999997</c:v>
                </c:pt>
                <c:pt idx="7">
                  <c:v>3.4238692999999998</c:v>
                </c:pt>
                <c:pt idx="8">
                  <c:v>2.7425280000000001</c:v>
                </c:pt>
                <c:pt idx="9">
                  <c:v>2.7301816000000012</c:v>
                </c:pt>
                <c:pt idx="10">
                  <c:v>3.5630538999999999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ХРВАТСКА/ CRO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Sheet1!$B$3:$L$3</c:f>
              <c:numCache>
                <c:formatCode>0.0</c:formatCode>
                <c:ptCount val="11"/>
                <c:pt idx="0">
                  <c:v>4.0335646000000001</c:v>
                </c:pt>
                <c:pt idx="1">
                  <c:v>4.0144079999999907</c:v>
                </c:pt>
                <c:pt idx="2">
                  <c:v>3.6623028999999998</c:v>
                </c:pt>
                <c:pt idx="3">
                  <c:v>3.9133789999999977</c:v>
                </c:pt>
                <c:pt idx="4">
                  <c:v>3.2301973000000044</c:v>
                </c:pt>
                <c:pt idx="5">
                  <c:v>3.8201420999999987</c:v>
                </c:pt>
                <c:pt idx="6">
                  <c:v>4.0803795000000003</c:v>
                </c:pt>
                <c:pt idx="7">
                  <c:v>2.8160265999999967</c:v>
                </c:pt>
                <c:pt idx="8">
                  <c:v>2.6727128999999987</c:v>
                </c:pt>
                <c:pt idx="9">
                  <c:v>2.7268135999999998</c:v>
                </c:pt>
                <c:pt idx="10">
                  <c:v>3.4487391000000001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БОСНА/ BIH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Sheet1!$B$4:$L$4</c:f>
              <c:numCache>
                <c:formatCode>0.0</c:formatCode>
                <c:ptCount val="11"/>
                <c:pt idx="0">
                  <c:v>4.1183550999999898</c:v>
                </c:pt>
                <c:pt idx="1">
                  <c:v>3.8628048999999987</c:v>
                </c:pt>
                <c:pt idx="2">
                  <c:v>3.5421686999999977</c:v>
                </c:pt>
                <c:pt idx="3">
                  <c:v>3.5810675000000001</c:v>
                </c:pt>
                <c:pt idx="4">
                  <c:v>2.8107286999999967</c:v>
                </c:pt>
                <c:pt idx="5">
                  <c:v>3.7558021999999958</c:v>
                </c:pt>
                <c:pt idx="6">
                  <c:v>3.5161943</c:v>
                </c:pt>
                <c:pt idx="7">
                  <c:v>2.3721880999999967</c:v>
                </c:pt>
                <c:pt idx="8">
                  <c:v>2.5340792999999997</c:v>
                </c:pt>
                <c:pt idx="9">
                  <c:v>2.4194871999999967</c:v>
                </c:pt>
                <c:pt idx="10">
                  <c:v>3.5636911000000002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МАКЕДОНИЈА/ MK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Sheet1!$B$5:$L$5</c:f>
              <c:numCache>
                <c:formatCode>0.0</c:formatCode>
                <c:ptCount val="11"/>
                <c:pt idx="0">
                  <c:v>3.7025866000000001</c:v>
                </c:pt>
                <c:pt idx="1">
                  <c:v>3.5186279999999988</c:v>
                </c:pt>
                <c:pt idx="2">
                  <c:v>3.2883212000000084</c:v>
                </c:pt>
                <c:pt idx="3">
                  <c:v>2.9866854999999952</c:v>
                </c:pt>
                <c:pt idx="4">
                  <c:v>2.8190218999999987</c:v>
                </c:pt>
                <c:pt idx="5">
                  <c:v>3.6397784999999967</c:v>
                </c:pt>
                <c:pt idx="6">
                  <c:v>3.9008562999999987</c:v>
                </c:pt>
                <c:pt idx="7">
                  <c:v>2.5988523999999953</c:v>
                </c:pt>
                <c:pt idx="8">
                  <c:v>2.5974368000000001</c:v>
                </c:pt>
                <c:pt idx="9">
                  <c:v>2.0798478999999968</c:v>
                </c:pt>
                <c:pt idx="10">
                  <c:v>3.4201788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КОСОВО/ KOS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Sheet1!$B$6:$L$6</c:f>
              <c:numCache>
                <c:formatCode>0.0</c:formatCode>
                <c:ptCount val="11"/>
                <c:pt idx="0">
                  <c:v>4.2322173999999997</c:v>
                </c:pt>
                <c:pt idx="1">
                  <c:v>3.8929871999999968</c:v>
                </c:pt>
                <c:pt idx="2">
                  <c:v>2.3601890999999999</c:v>
                </c:pt>
                <c:pt idx="3">
                  <c:v>3.2585571999999998</c:v>
                </c:pt>
                <c:pt idx="4">
                  <c:v>2.2843159000000002</c:v>
                </c:pt>
                <c:pt idx="5">
                  <c:v>3.1594399999999987</c:v>
                </c:pt>
                <c:pt idx="6">
                  <c:v>4.0588785999999955</c:v>
                </c:pt>
                <c:pt idx="7">
                  <c:v>1.8401170000000024</c:v>
                </c:pt>
                <c:pt idx="8">
                  <c:v>1.5299478</c:v>
                </c:pt>
                <c:pt idx="9">
                  <c:v>1.303929299999995</c:v>
                </c:pt>
                <c:pt idx="10">
                  <c:v>2.4050461999999952</c:v>
                </c:pt>
              </c:numCache>
            </c:numRef>
          </c:val>
        </c:ser>
        <c:shape val="box"/>
        <c:axId val="41556608"/>
        <c:axId val="41570688"/>
        <c:axId val="0"/>
      </c:bar3DChart>
      <c:catAx>
        <c:axId val="41556608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570688"/>
        <c:crosses val="autoZero"/>
        <c:auto val="1"/>
        <c:lblAlgn val="ctr"/>
        <c:lblOffset val="100"/>
      </c:catAx>
      <c:valAx>
        <c:axId val="41570688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5566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Sheet3!$A$2</c:f>
              <c:strCache>
                <c:ptCount val="1"/>
                <c:pt idx="0">
                  <c:v>СРБИЈА/ SER</c:v>
                </c:pt>
              </c:strCache>
            </c:strRef>
          </c:tx>
          <c:cat>
            <c:strRef>
              <c:f>Sheet3!$B$1:$L$1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Sheet3!$B$2:$L$2</c:f>
              <c:numCache>
                <c:formatCode>0.0</c:formatCode>
                <c:ptCount val="11"/>
                <c:pt idx="0">
                  <c:v>4.1557291999999997</c:v>
                </c:pt>
                <c:pt idx="1">
                  <c:v>3.8316958999999944</c:v>
                </c:pt>
                <c:pt idx="2">
                  <c:v>3.5649291999999999</c:v>
                </c:pt>
                <c:pt idx="3">
                  <c:v>3.6119754999999967</c:v>
                </c:pt>
                <c:pt idx="4">
                  <c:v>3.4147822999999997</c:v>
                </c:pt>
                <c:pt idx="5">
                  <c:v>3.8150557999999934</c:v>
                </c:pt>
                <c:pt idx="6">
                  <c:v>3.8890895999999997</c:v>
                </c:pt>
                <c:pt idx="7">
                  <c:v>3.4238692999999998</c:v>
                </c:pt>
                <c:pt idx="8">
                  <c:v>2.7425280000000001</c:v>
                </c:pt>
                <c:pt idx="9">
                  <c:v>2.7301816000000012</c:v>
                </c:pt>
                <c:pt idx="10">
                  <c:v>3.5630538999999999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ШВАЈЦАРСКА/ SWI</c:v>
                </c:pt>
              </c:strCache>
            </c:strRef>
          </c:tx>
          <c:cat>
            <c:strRef>
              <c:f>Sheet3!$B$1:$L$1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Sheet3!$B$3:$L$3</c:f>
              <c:numCache>
                <c:formatCode>0.0</c:formatCode>
                <c:ptCount val="11"/>
                <c:pt idx="0">
                  <c:v>2.9212294999999977</c:v>
                </c:pt>
                <c:pt idx="1">
                  <c:v>2.5871806000000053</c:v>
                </c:pt>
                <c:pt idx="2">
                  <c:v>2.1487835000000053</c:v>
                </c:pt>
                <c:pt idx="3">
                  <c:v>3.3191815999999998</c:v>
                </c:pt>
                <c:pt idx="4">
                  <c:v>3.0150044999999968</c:v>
                </c:pt>
                <c:pt idx="5">
                  <c:v>2.5862556999999948</c:v>
                </c:pt>
                <c:pt idx="6">
                  <c:v>2.2631282000000064</c:v>
                </c:pt>
                <c:pt idx="7">
                  <c:v>2.1794624999999939</c:v>
                </c:pt>
                <c:pt idx="8">
                  <c:v>2.4907629999999967</c:v>
                </c:pt>
                <c:pt idx="9">
                  <c:v>2.2333864999999999</c:v>
                </c:pt>
                <c:pt idx="10">
                  <c:v>1.814491099999997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ДАНСКА/ DMK</c:v>
                </c:pt>
              </c:strCache>
            </c:strRef>
          </c:tx>
          <c:cat>
            <c:strRef>
              <c:f>Sheet3!$B$1:$L$1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Sheet3!$B$4:$L$4</c:f>
              <c:numCache>
                <c:formatCode>0.0</c:formatCode>
                <c:ptCount val="11"/>
                <c:pt idx="0">
                  <c:v>2.7830469</c:v>
                </c:pt>
                <c:pt idx="1">
                  <c:v>2.2873372000000121</c:v>
                </c:pt>
                <c:pt idx="2">
                  <c:v>2.0183306000000001</c:v>
                </c:pt>
                <c:pt idx="3">
                  <c:v>2.7671581000000001</c:v>
                </c:pt>
                <c:pt idx="4">
                  <c:v>2.6183188999999998</c:v>
                </c:pt>
                <c:pt idx="5">
                  <c:v>2.5053549999999998</c:v>
                </c:pt>
                <c:pt idx="6">
                  <c:v>1.5750421999999999</c:v>
                </c:pt>
                <c:pt idx="7">
                  <c:v>2.1553773000000001</c:v>
                </c:pt>
                <c:pt idx="8">
                  <c:v>2.3000406999999967</c:v>
                </c:pt>
                <c:pt idx="9">
                  <c:v>2.213632</c:v>
                </c:pt>
                <c:pt idx="10">
                  <c:v>1.9629000000000001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НОРВЕШКА/ NOR</c:v>
                </c:pt>
              </c:strCache>
            </c:strRef>
          </c:tx>
          <c:cat>
            <c:strRef>
              <c:f>Sheet3!$B$1:$L$1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Sheet3!$B$5:$L$5</c:f>
              <c:numCache>
                <c:formatCode>0.0</c:formatCode>
                <c:ptCount val="11"/>
                <c:pt idx="0">
                  <c:v>3.0150995999999997</c:v>
                </c:pt>
                <c:pt idx="1">
                  <c:v>2.2166217000000001</c:v>
                </c:pt>
                <c:pt idx="2">
                  <c:v>2.1321612999999999</c:v>
                </c:pt>
                <c:pt idx="3">
                  <c:v>3.2031296000000058</c:v>
                </c:pt>
                <c:pt idx="4">
                  <c:v>2.8876813000000001</c:v>
                </c:pt>
                <c:pt idx="5">
                  <c:v>2.7802838000000012</c:v>
                </c:pt>
                <c:pt idx="6">
                  <c:v>1.8805655999999999</c:v>
                </c:pt>
                <c:pt idx="7">
                  <c:v>2.7286815000000053</c:v>
                </c:pt>
                <c:pt idx="8">
                  <c:v>3.2003847000000087</c:v>
                </c:pt>
                <c:pt idx="9">
                  <c:v>2.3995465999999968</c:v>
                </c:pt>
                <c:pt idx="10">
                  <c:v>2.380814</c:v>
                </c:pt>
              </c:numCache>
            </c:numRef>
          </c:val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ФИНСКА/ FIN</c:v>
                </c:pt>
              </c:strCache>
            </c:strRef>
          </c:tx>
          <c:cat>
            <c:strRef>
              <c:f>Sheet3!$B$1:$L$1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Sheet3!$B$6:$L$6</c:f>
              <c:numCache>
                <c:formatCode>0.0</c:formatCode>
                <c:ptCount val="11"/>
                <c:pt idx="0">
                  <c:v>3.6913097000000001</c:v>
                </c:pt>
                <c:pt idx="1">
                  <c:v>2.8668205999999987</c:v>
                </c:pt>
                <c:pt idx="2">
                  <c:v>1.8914511000000001</c:v>
                </c:pt>
                <c:pt idx="3">
                  <c:v>3.0474882000000001</c:v>
                </c:pt>
                <c:pt idx="4">
                  <c:v>2.7190528999999977</c:v>
                </c:pt>
                <c:pt idx="5">
                  <c:v>2.6910422999999977</c:v>
                </c:pt>
                <c:pt idx="6">
                  <c:v>2.0189032999999998</c:v>
                </c:pt>
                <c:pt idx="7">
                  <c:v>2.5286463999999977</c:v>
                </c:pt>
                <c:pt idx="8">
                  <c:v>2.7371593999999999</c:v>
                </c:pt>
                <c:pt idx="9">
                  <c:v>1.9914829000000032</c:v>
                </c:pt>
                <c:pt idx="10">
                  <c:v>2.2077119000000058</c:v>
                </c:pt>
              </c:numCache>
            </c:numRef>
          </c:val>
        </c:ser>
        <c:shape val="box"/>
        <c:axId val="72163712"/>
        <c:axId val="72165248"/>
        <c:axId val="0"/>
      </c:bar3DChart>
      <c:catAx>
        <c:axId val="72163712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2165248"/>
        <c:crosses val="autoZero"/>
        <c:auto val="1"/>
        <c:lblAlgn val="ctr"/>
        <c:lblOffset val="100"/>
      </c:catAx>
      <c:valAx>
        <c:axId val="72165248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2163712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Sheet2!$A$2</c:f>
              <c:strCache>
                <c:ptCount val="1"/>
                <c:pt idx="0">
                  <c:v>СРБИЈА/ SER</c:v>
                </c:pt>
              </c:strCache>
            </c:strRef>
          </c:tx>
          <c:cat>
            <c:strRef>
              <c:f>Sheet2!$B$1:$L$1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Sheet2!$B$2:$L$2</c:f>
              <c:numCache>
                <c:formatCode>0.0</c:formatCode>
                <c:ptCount val="11"/>
                <c:pt idx="0">
                  <c:v>4.1557291999999997</c:v>
                </c:pt>
                <c:pt idx="1">
                  <c:v>3.8316958999999944</c:v>
                </c:pt>
                <c:pt idx="2">
                  <c:v>3.5649291999999999</c:v>
                </c:pt>
                <c:pt idx="3">
                  <c:v>3.6119754999999967</c:v>
                </c:pt>
                <c:pt idx="4">
                  <c:v>3.4147822999999997</c:v>
                </c:pt>
                <c:pt idx="5">
                  <c:v>3.8150557999999934</c:v>
                </c:pt>
                <c:pt idx="6">
                  <c:v>3.8890895999999997</c:v>
                </c:pt>
                <c:pt idx="7">
                  <c:v>3.4238692999999998</c:v>
                </c:pt>
                <c:pt idx="8">
                  <c:v>2.7425280000000001</c:v>
                </c:pt>
                <c:pt idx="9">
                  <c:v>2.7301816000000012</c:v>
                </c:pt>
                <c:pt idx="10">
                  <c:v>3.5630538999999999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ИРАК/ IRQ</c:v>
                </c:pt>
              </c:strCache>
            </c:strRef>
          </c:tx>
          <c:cat>
            <c:strRef>
              <c:f>Sheet2!$B$1:$L$1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Sheet2!$B$3:$L$3</c:f>
              <c:numCache>
                <c:formatCode>0.0</c:formatCode>
                <c:ptCount val="11"/>
                <c:pt idx="0">
                  <c:v>3.8619383999999997</c:v>
                </c:pt>
                <c:pt idx="1">
                  <c:v>3.5546536999999967</c:v>
                </c:pt>
                <c:pt idx="2">
                  <c:v>3.0782190999999997</c:v>
                </c:pt>
                <c:pt idx="3">
                  <c:v>2.9866612999999997</c:v>
                </c:pt>
                <c:pt idx="4">
                  <c:v>2.2704278000000002</c:v>
                </c:pt>
                <c:pt idx="5">
                  <c:v>3.0668990999999997</c:v>
                </c:pt>
                <c:pt idx="6">
                  <c:v>2.6099133999999999</c:v>
                </c:pt>
                <c:pt idx="7">
                  <c:v>2.5333502999999999</c:v>
                </c:pt>
                <c:pt idx="8">
                  <c:v>1.9598321000000001</c:v>
                </c:pt>
                <c:pt idx="9">
                  <c:v>2.8372145999999998</c:v>
                </c:pt>
                <c:pt idx="10">
                  <c:v>2.7837812000000106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РУСИЈА/ RUS</c:v>
                </c:pt>
              </c:strCache>
            </c:strRef>
          </c:tx>
          <c:cat>
            <c:strRef>
              <c:f>Sheet2!$B$1:$L$1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Sheet2!$B$4:$L$4</c:f>
              <c:numCache>
                <c:formatCode>0.0</c:formatCode>
                <c:ptCount val="11"/>
                <c:pt idx="0">
                  <c:v>3.5236708999999999</c:v>
                </c:pt>
                <c:pt idx="1">
                  <c:v>3.5965018</c:v>
                </c:pt>
                <c:pt idx="2">
                  <c:v>3.9386524999999901</c:v>
                </c:pt>
                <c:pt idx="3">
                  <c:v>3.3506046999999977</c:v>
                </c:pt>
                <c:pt idx="4">
                  <c:v>3.2225383999999999</c:v>
                </c:pt>
                <c:pt idx="5">
                  <c:v>3.8937205000000001</c:v>
                </c:pt>
                <c:pt idx="6">
                  <c:v>3.6540378000000002</c:v>
                </c:pt>
                <c:pt idx="7">
                  <c:v>3.0971799</c:v>
                </c:pt>
                <c:pt idx="8">
                  <c:v>2.4608102999999999</c:v>
                </c:pt>
                <c:pt idx="9">
                  <c:v>3.5019076</c:v>
                </c:pt>
                <c:pt idx="10">
                  <c:v>3.7148132</c:v>
                </c:pt>
              </c:numCache>
            </c:numRef>
          </c:val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КЕНИЈА/ KEN</c:v>
                </c:pt>
              </c:strCache>
            </c:strRef>
          </c:tx>
          <c:cat>
            <c:strRef>
              <c:f>Sheet2!$B$1:$L$1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Sheet2!$B$5:$L$5</c:f>
              <c:numCache>
                <c:formatCode>0.0</c:formatCode>
                <c:ptCount val="11"/>
                <c:pt idx="0">
                  <c:v>3.7685056000000001</c:v>
                </c:pt>
                <c:pt idx="1">
                  <c:v>3.8400778999999998</c:v>
                </c:pt>
                <c:pt idx="2">
                  <c:v>4.568005999999988</c:v>
                </c:pt>
                <c:pt idx="3">
                  <c:v>2.7935599999999998</c:v>
                </c:pt>
                <c:pt idx="4">
                  <c:v>1.6322279000000026</c:v>
                </c:pt>
                <c:pt idx="5">
                  <c:v>3.5417443999999998</c:v>
                </c:pt>
                <c:pt idx="6">
                  <c:v>3.7756712000000001</c:v>
                </c:pt>
                <c:pt idx="7">
                  <c:v>2.1524838999999987</c:v>
                </c:pt>
                <c:pt idx="8">
                  <c:v>2.2287250000000012</c:v>
                </c:pt>
                <c:pt idx="9">
                  <c:v>2.8489477000000001</c:v>
                </c:pt>
                <c:pt idx="10">
                  <c:v>2.9573313000000012</c:v>
                </c:pt>
              </c:numCache>
            </c:numRef>
          </c:val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АВГАНИСТАН/AFG</c:v>
                </c:pt>
              </c:strCache>
            </c:strRef>
          </c:tx>
          <c:cat>
            <c:strRef>
              <c:f>Sheet2!$B$1:$L$1</c:f>
              <c:strCache>
                <c:ptCount val="11"/>
                <c:pt idx="0">
                  <c:v>ПОЛИТИЧКЕ ПАРТИЈЕ/ Pol. Parties</c:v>
                </c:pt>
                <c:pt idx="1">
                  <c:v>ПАРЛАМЕНТ, ЗАКОНОДАВСТВО/ Parliament</c:v>
                </c:pt>
                <c:pt idx="2">
                  <c:v>ПОЛИЦИЈА/ Police</c:v>
                </c:pt>
                <c:pt idx="3">
                  <c:v>БИЗНИС СЕКТОР/ Business</c:v>
                </c:pt>
                <c:pt idx="4">
                  <c:v>МЕДИЈИ/ Medias</c:v>
                </c:pt>
                <c:pt idx="5">
                  <c:v>JAВНИ СЛУЖБЕНИЦИ/ Civil Servants</c:v>
                </c:pt>
                <c:pt idx="6">
                  <c:v>ПРАВОСУЂЕ/ Judiciary</c:v>
                </c:pt>
                <c:pt idx="7">
                  <c:v>НВО/ NGO</c:v>
                </c:pt>
                <c:pt idx="8">
                  <c:v>ВЕРСКА ТЕЛА/ Religous Bodies</c:v>
                </c:pt>
                <c:pt idx="9">
                  <c:v>ВОЈСКА/ Militiary</c:v>
                </c:pt>
                <c:pt idx="10">
                  <c:v>ОБРАЗОВАЊЕ/ Education</c:v>
                </c:pt>
              </c:strCache>
            </c:strRef>
          </c:cat>
          <c:val>
            <c:numRef>
              <c:f>Sheet2!$B$6:$L$6</c:f>
              <c:numCache>
                <c:formatCode>General</c:formatCode>
                <c:ptCount val="11"/>
                <c:pt idx="0">
                  <c:v>2.9</c:v>
                </c:pt>
                <c:pt idx="1">
                  <c:v>3.2</c:v>
                </c:pt>
                <c:pt idx="2">
                  <c:v>3.2</c:v>
                </c:pt>
                <c:pt idx="3">
                  <c:v>3.1</c:v>
                </c:pt>
                <c:pt idx="4">
                  <c:v>2.8</c:v>
                </c:pt>
                <c:pt idx="5">
                  <c:v>3.1</c:v>
                </c:pt>
                <c:pt idx="6">
                  <c:v>3.4</c:v>
                </c:pt>
                <c:pt idx="7">
                  <c:v>3.1</c:v>
                </c:pt>
                <c:pt idx="8">
                  <c:v>2.7</c:v>
                </c:pt>
                <c:pt idx="9">
                  <c:v>2.9</c:v>
                </c:pt>
                <c:pt idx="10">
                  <c:v>2.9</c:v>
                </c:pt>
              </c:numCache>
            </c:numRef>
          </c:val>
        </c:ser>
        <c:shape val="box"/>
        <c:axId val="41485824"/>
        <c:axId val="41487360"/>
        <c:axId val="0"/>
      </c:bar3DChart>
      <c:catAx>
        <c:axId val="41485824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487360"/>
        <c:crosses val="autoZero"/>
        <c:auto val="1"/>
        <c:lblAlgn val="ctr"/>
        <c:lblOffset val="100"/>
      </c:catAx>
      <c:valAx>
        <c:axId val="41487360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485824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hPercent val="6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12797705842336E-2"/>
          <c:y val="2.6237731064085248E-2"/>
          <c:w val="0.89030268785846156"/>
          <c:h val="0.5256890507734174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на 1000 испитаника/ on 1000 examinee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Образовање/ Education</c:v>
                </c:pt>
                <c:pt idx="1">
                  <c:v>Правосуђе/ Judiciary</c:v>
                </c:pt>
                <c:pt idx="2">
                  <c:v>Здравство/ Health</c:v>
                </c:pt>
                <c:pt idx="3">
                  <c:v>Полиција/ Police</c:v>
                </c:pt>
                <c:pt idx="4">
                  <c:v>Јавни регистри/ Public registers</c:v>
                </c:pt>
                <c:pt idx="5">
                  <c:v>Комуналне услуге, струја, телефон.../ Utilities</c:v>
                </c:pt>
                <c:pt idx="6">
                  <c:v>Порески систем/ Tax revenue</c:v>
                </c:pt>
                <c:pt idx="7">
                  <c:v>Располагање непокретностима/ Land services</c:v>
                </c:pt>
                <c:pt idx="8">
                  <c:v>Царина/ Custom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остварен контакт/ established contact 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Образовање/ Education</c:v>
                </c:pt>
                <c:pt idx="1">
                  <c:v>Правосуђе/ Judiciary</c:v>
                </c:pt>
                <c:pt idx="2">
                  <c:v>Здравство/ Health</c:v>
                </c:pt>
                <c:pt idx="3">
                  <c:v>Полиција/ Police</c:v>
                </c:pt>
                <c:pt idx="4">
                  <c:v>Јавни регистри/ Public registers</c:v>
                </c:pt>
                <c:pt idx="5">
                  <c:v>Комуналне услуге, струја, телефон.../ Utilities</c:v>
                </c:pt>
                <c:pt idx="6">
                  <c:v>Порески систем/ Tax revenue</c:v>
                </c:pt>
                <c:pt idx="7">
                  <c:v>Располагање непокретностима/ Land services</c:v>
                </c:pt>
                <c:pt idx="8">
                  <c:v>Царина/ Custom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0.39100000000000085</c:v>
                </c:pt>
                <c:pt idx="1">
                  <c:v>0.20800000000000021</c:v>
                </c:pt>
                <c:pt idx="2" formatCode="0%">
                  <c:v>0.76000000000000145</c:v>
                </c:pt>
                <c:pt idx="3">
                  <c:v>0.21500000000000033</c:v>
                </c:pt>
                <c:pt idx="4">
                  <c:v>0.45800000000000002</c:v>
                </c:pt>
                <c:pt idx="5">
                  <c:v>0.6520000000000018</c:v>
                </c:pt>
                <c:pt idx="6">
                  <c:v>0.45500000000000002</c:v>
                </c:pt>
                <c:pt idx="7">
                  <c:v>0.16300000000000001</c:v>
                </c:pt>
                <c:pt idx="8" formatCode="0%">
                  <c:v>0.1</c:v>
                </c:pt>
              </c:numCache>
            </c:numRef>
          </c:val>
        </c:ser>
        <c:shape val="cone"/>
        <c:axId val="41549184"/>
        <c:axId val="41600128"/>
        <c:axId val="0"/>
      </c:bar3DChart>
      <c:catAx>
        <c:axId val="4154918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70000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00128"/>
        <c:crosses val="autoZero"/>
        <c:auto val="1"/>
        <c:lblAlgn val="ctr"/>
        <c:lblOffset val="100"/>
        <c:tickLblSkip val="1"/>
        <c:tickMarkSkip val="1"/>
      </c:catAx>
      <c:valAx>
        <c:axId val="4160012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491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8685962865752996E-2"/>
          <c:y val="0.63800486947290469"/>
          <c:w val="0.19647070109759945"/>
          <c:h val="0.2562025141806593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en-US"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hPercent val="47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3492981007432345E-2"/>
          <c:y val="3.9215769709477356E-2"/>
          <c:w val="0.53014037985136009"/>
          <c:h val="0.47058923651372825"/>
        </c:manualLayout>
      </c:layout>
      <c:bar3DChart>
        <c:barDir val="col"/>
        <c:grouping val="clustered"/>
        <c:ser>
          <c:idx val="0"/>
          <c:order val="0"/>
          <c:tx>
            <c:strRef>
              <c:f>Sheet2!$B$1</c:f>
              <c:strCache>
                <c:ptCount val="1"/>
                <c:pt idx="0">
                  <c:v>од оствареног контакта/ from all established contacts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Sheet2!$A$2:$A$10</c:f>
              <c:strCache>
                <c:ptCount val="9"/>
                <c:pt idx="0">
                  <c:v>Образовање/ Education</c:v>
                </c:pt>
                <c:pt idx="1">
                  <c:v>Правосуђе/ Judiciary</c:v>
                </c:pt>
                <c:pt idx="2">
                  <c:v>Здравство/ Health</c:v>
                </c:pt>
                <c:pt idx="3">
                  <c:v>Полиција/ Police</c:v>
                </c:pt>
                <c:pt idx="4">
                  <c:v>Јавни регистри/ Public registers</c:v>
                </c:pt>
                <c:pt idx="5">
                  <c:v>Комуналне услуге, струја, телефон.../ Utilities</c:v>
                </c:pt>
                <c:pt idx="6">
                  <c:v>Порески систем/ Tax </c:v>
                </c:pt>
                <c:pt idx="7">
                  <c:v>Располагање непокретностима/ Land Services</c:v>
                </c:pt>
                <c:pt idx="8">
                  <c:v>Царина/ Custom </c:v>
                </c:pt>
              </c:strCache>
            </c:strRef>
          </c:cat>
          <c:val>
            <c:numRef>
              <c:f>Sheet2!$B$2:$B$10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у колико је случајева плаћен мито/ cases of bribe paid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Sheet2!$A$2:$A$10</c:f>
              <c:strCache>
                <c:ptCount val="9"/>
                <c:pt idx="0">
                  <c:v>Образовање/ Education</c:v>
                </c:pt>
                <c:pt idx="1">
                  <c:v>Правосуђе/ Judiciary</c:v>
                </c:pt>
                <c:pt idx="2">
                  <c:v>Здравство/ Health</c:v>
                </c:pt>
                <c:pt idx="3">
                  <c:v>Полиција/ Police</c:v>
                </c:pt>
                <c:pt idx="4">
                  <c:v>Јавни регистри/ Public registers</c:v>
                </c:pt>
                <c:pt idx="5">
                  <c:v>Комуналне услуге, струја, телефон.../ Utilities</c:v>
                </c:pt>
                <c:pt idx="6">
                  <c:v>Порески систем/ Tax </c:v>
                </c:pt>
                <c:pt idx="7">
                  <c:v>Располагање непокретностима/ Land Services</c:v>
                </c:pt>
                <c:pt idx="8">
                  <c:v>Царина/ Custom </c:v>
                </c:pt>
              </c:strCache>
            </c:strRef>
          </c:cat>
          <c:val>
            <c:numRef>
              <c:f>Sheet2!$C$2:$C$10</c:f>
              <c:numCache>
                <c:formatCode>0.00%</c:formatCode>
                <c:ptCount val="9"/>
                <c:pt idx="0">
                  <c:v>4.1000000000000002E-2</c:v>
                </c:pt>
                <c:pt idx="1">
                  <c:v>0.13200000000000001</c:v>
                </c:pt>
                <c:pt idx="2">
                  <c:v>0.127</c:v>
                </c:pt>
                <c:pt idx="3">
                  <c:v>0.14800000000000021</c:v>
                </c:pt>
                <c:pt idx="4">
                  <c:v>3.4000000000000002E-2</c:v>
                </c:pt>
                <c:pt idx="5">
                  <c:v>2.1000000000000012E-2</c:v>
                </c:pt>
                <c:pt idx="6" formatCode="0%">
                  <c:v>3.0000000000000002E-2</c:v>
                </c:pt>
                <c:pt idx="7">
                  <c:v>6.5000000000000002E-2</c:v>
                </c:pt>
                <c:pt idx="8">
                  <c:v>0.12400000000000012</c:v>
                </c:pt>
              </c:numCache>
            </c:numRef>
          </c:val>
        </c:ser>
        <c:shape val="cone"/>
        <c:axId val="41720448"/>
        <c:axId val="41730432"/>
        <c:axId val="0"/>
      </c:bar3DChart>
      <c:catAx>
        <c:axId val="4172044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700000" vert="horz"/>
          <a:lstStyle/>
          <a:p>
            <a:pPr>
              <a:defRPr lang="en-US"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30432"/>
        <c:crosses val="autoZero"/>
        <c:auto val="1"/>
        <c:lblAlgn val="ctr"/>
        <c:lblOffset val="100"/>
        <c:tickLblSkip val="1"/>
        <c:tickMarkSkip val="1"/>
      </c:catAx>
      <c:valAx>
        <c:axId val="4173043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204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51190823369306"/>
          <c:y val="0.32533717133790241"/>
          <c:w val="0.31920360649363272"/>
          <c:h val="0.2218014155219563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en-US"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Босна и Херцеговина/ BiH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Political Parties</c:v>
                </c:pt>
                <c:pt idx="1">
                  <c:v>Парламент и законодавство/ Parliament/Legislature</c:v>
                </c:pt>
                <c:pt idx="2">
                  <c:v>Полиција/ Police</c:v>
                </c:pt>
                <c:pt idx="3">
                  <c:v>Пословни и приватни сектор/ Business/Private Sector</c:v>
                </c:pt>
                <c:pt idx="4">
                  <c:v>Mедији/ Media</c:v>
                </c:pt>
                <c:pt idx="5">
                  <c:v>Јавни службеници/ Public officials, Civil Servants</c:v>
                </c:pt>
                <c:pt idx="6">
                  <c:v>Правосуђе/ Judiciary</c:v>
                </c:pt>
                <c:pt idx="7">
                  <c:v>НВО/ NGOs</c:v>
                </c:pt>
                <c:pt idx="8">
                  <c:v>Верска тела/ Religious bodies</c:v>
                </c:pt>
                <c:pt idx="9">
                  <c:v>Војска/ Military</c:v>
                </c:pt>
                <c:pt idx="10">
                  <c:v>Образовање/ Education system </c:v>
                </c:pt>
              </c:strCache>
            </c:strRef>
          </c:cat>
          <c:val>
            <c:numRef>
              <c:f>Sheet1!$B$2:$L$2</c:f>
              <c:numCache>
                <c:formatCode>0.0</c:formatCode>
                <c:ptCount val="11"/>
                <c:pt idx="0">
                  <c:v>4.1183550999999916</c:v>
                </c:pt>
                <c:pt idx="1">
                  <c:v>3.8628048999999987</c:v>
                </c:pt>
                <c:pt idx="2">
                  <c:v>3.5421686999999977</c:v>
                </c:pt>
                <c:pt idx="3">
                  <c:v>3.5810675000000001</c:v>
                </c:pt>
                <c:pt idx="4">
                  <c:v>2.8107286999999967</c:v>
                </c:pt>
                <c:pt idx="5">
                  <c:v>3.7558021999999966</c:v>
                </c:pt>
                <c:pt idx="6">
                  <c:v>3.5161943</c:v>
                </c:pt>
                <c:pt idx="7">
                  <c:v>2.3721880999999967</c:v>
                </c:pt>
                <c:pt idx="8">
                  <c:v>2.5340792999999997</c:v>
                </c:pt>
                <c:pt idx="9">
                  <c:v>2.4194871999999967</c:v>
                </c:pt>
                <c:pt idx="10">
                  <c:v>3.5636911000000002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Хрватска/ Cro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Political Parties</c:v>
                </c:pt>
                <c:pt idx="1">
                  <c:v>Парламент и законодавство/ Parliament/Legislature</c:v>
                </c:pt>
                <c:pt idx="2">
                  <c:v>Полиција/ Police</c:v>
                </c:pt>
                <c:pt idx="3">
                  <c:v>Пословни и приватни сектор/ Business/Private Sector</c:v>
                </c:pt>
                <c:pt idx="4">
                  <c:v>Mедији/ Media</c:v>
                </c:pt>
                <c:pt idx="5">
                  <c:v>Јавни службеници/ Public officials, Civil Servants</c:v>
                </c:pt>
                <c:pt idx="6">
                  <c:v>Правосуђе/ Judiciary</c:v>
                </c:pt>
                <c:pt idx="7">
                  <c:v>НВО/ NGOs</c:v>
                </c:pt>
                <c:pt idx="8">
                  <c:v>Верска тела/ Religious bodies</c:v>
                </c:pt>
                <c:pt idx="9">
                  <c:v>Војска/ Military</c:v>
                </c:pt>
                <c:pt idx="10">
                  <c:v>Образовање/ Education system </c:v>
                </c:pt>
              </c:strCache>
            </c:strRef>
          </c:cat>
          <c:val>
            <c:numRef>
              <c:f>Sheet1!$B$3:$L$3</c:f>
              <c:numCache>
                <c:formatCode>0.0</c:formatCode>
                <c:ptCount val="11"/>
                <c:pt idx="0">
                  <c:v>4.0335646000000001</c:v>
                </c:pt>
                <c:pt idx="1">
                  <c:v>4.0144079999999933</c:v>
                </c:pt>
                <c:pt idx="2">
                  <c:v>3.6623028999999998</c:v>
                </c:pt>
                <c:pt idx="3">
                  <c:v>3.9133789999999977</c:v>
                </c:pt>
                <c:pt idx="4">
                  <c:v>3.2301973000000035</c:v>
                </c:pt>
                <c:pt idx="5">
                  <c:v>3.8201420999999987</c:v>
                </c:pt>
                <c:pt idx="6">
                  <c:v>4.0803795000000003</c:v>
                </c:pt>
                <c:pt idx="7">
                  <c:v>2.8160265999999967</c:v>
                </c:pt>
                <c:pt idx="8">
                  <c:v>2.6727128999999987</c:v>
                </c:pt>
                <c:pt idx="9">
                  <c:v>2.7268135999999998</c:v>
                </c:pt>
                <c:pt idx="10">
                  <c:v>3.4487391000000001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Косово/ Kos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Political Parties</c:v>
                </c:pt>
                <c:pt idx="1">
                  <c:v>Парламент и законодавство/ Parliament/Legislature</c:v>
                </c:pt>
                <c:pt idx="2">
                  <c:v>Полиција/ Police</c:v>
                </c:pt>
                <c:pt idx="3">
                  <c:v>Пословни и приватни сектор/ Business/Private Sector</c:v>
                </c:pt>
                <c:pt idx="4">
                  <c:v>Mедији/ Media</c:v>
                </c:pt>
                <c:pt idx="5">
                  <c:v>Јавни службеници/ Public officials, Civil Servants</c:v>
                </c:pt>
                <c:pt idx="6">
                  <c:v>Правосуђе/ Judiciary</c:v>
                </c:pt>
                <c:pt idx="7">
                  <c:v>НВО/ NGOs</c:v>
                </c:pt>
                <c:pt idx="8">
                  <c:v>Верска тела/ Religious bodies</c:v>
                </c:pt>
                <c:pt idx="9">
                  <c:v>Војска/ Military</c:v>
                </c:pt>
                <c:pt idx="10">
                  <c:v>Образовање/ Education system </c:v>
                </c:pt>
              </c:strCache>
            </c:strRef>
          </c:cat>
          <c:val>
            <c:numRef>
              <c:f>Sheet1!$B$4:$L$4</c:f>
              <c:numCache>
                <c:formatCode>0.0</c:formatCode>
                <c:ptCount val="11"/>
                <c:pt idx="0">
                  <c:v>4.2322173999999997</c:v>
                </c:pt>
                <c:pt idx="1">
                  <c:v>3.8929871999999968</c:v>
                </c:pt>
                <c:pt idx="2">
                  <c:v>2.3601890999999999</c:v>
                </c:pt>
                <c:pt idx="3">
                  <c:v>3.2585571999999998</c:v>
                </c:pt>
                <c:pt idx="4">
                  <c:v>2.2843159000000002</c:v>
                </c:pt>
                <c:pt idx="5">
                  <c:v>3.1594399999999987</c:v>
                </c:pt>
                <c:pt idx="6">
                  <c:v>4.0588785999999955</c:v>
                </c:pt>
                <c:pt idx="7">
                  <c:v>1.840117000000002</c:v>
                </c:pt>
                <c:pt idx="8">
                  <c:v>1.5299478</c:v>
                </c:pt>
                <c:pt idx="9">
                  <c:v>1.3039292999999959</c:v>
                </c:pt>
                <c:pt idx="10">
                  <c:v>2.4050461999999961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Македонија/ Mк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Political Parties</c:v>
                </c:pt>
                <c:pt idx="1">
                  <c:v>Парламент и законодавство/ Parliament/Legislature</c:v>
                </c:pt>
                <c:pt idx="2">
                  <c:v>Полиција/ Police</c:v>
                </c:pt>
                <c:pt idx="3">
                  <c:v>Пословни и приватни сектор/ Business/Private Sector</c:v>
                </c:pt>
                <c:pt idx="4">
                  <c:v>Mедији/ Media</c:v>
                </c:pt>
                <c:pt idx="5">
                  <c:v>Јавни службеници/ Public officials, Civil Servants</c:v>
                </c:pt>
                <c:pt idx="6">
                  <c:v>Правосуђе/ Judiciary</c:v>
                </c:pt>
                <c:pt idx="7">
                  <c:v>НВО/ NGOs</c:v>
                </c:pt>
                <c:pt idx="8">
                  <c:v>Верска тела/ Religious bodies</c:v>
                </c:pt>
                <c:pt idx="9">
                  <c:v>Војска/ Military</c:v>
                </c:pt>
                <c:pt idx="10">
                  <c:v>Образовање/ Education system </c:v>
                </c:pt>
              </c:strCache>
            </c:strRef>
          </c:cat>
          <c:val>
            <c:numRef>
              <c:f>Sheet1!$B$5:$L$5</c:f>
              <c:numCache>
                <c:formatCode>0.0</c:formatCode>
                <c:ptCount val="11"/>
                <c:pt idx="0">
                  <c:v>3.7025866000000001</c:v>
                </c:pt>
                <c:pt idx="1">
                  <c:v>3.5186279999999988</c:v>
                </c:pt>
                <c:pt idx="2">
                  <c:v>3.2883212000000066</c:v>
                </c:pt>
                <c:pt idx="3">
                  <c:v>2.9866854999999961</c:v>
                </c:pt>
                <c:pt idx="4">
                  <c:v>2.8190218999999987</c:v>
                </c:pt>
                <c:pt idx="5">
                  <c:v>3.6397784999999967</c:v>
                </c:pt>
                <c:pt idx="6">
                  <c:v>3.9008562999999987</c:v>
                </c:pt>
                <c:pt idx="7">
                  <c:v>2.5988523999999962</c:v>
                </c:pt>
                <c:pt idx="8">
                  <c:v>2.5974368000000001</c:v>
                </c:pt>
                <c:pt idx="9">
                  <c:v>2.0798478999999968</c:v>
                </c:pt>
                <c:pt idx="10">
                  <c:v>3.4201788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Србија/ Ser</c:v>
                </c:pt>
              </c:strCache>
            </c:strRef>
          </c:tx>
          <c:cat>
            <c:strRef>
              <c:f>Sheet1!$B$1:$L$1</c:f>
              <c:strCache>
                <c:ptCount val="11"/>
                <c:pt idx="0">
                  <c:v>Политичке партије/ Political Parties</c:v>
                </c:pt>
                <c:pt idx="1">
                  <c:v>Парламент и законодавство/ Parliament/Legislature</c:v>
                </c:pt>
                <c:pt idx="2">
                  <c:v>Полиција/ Police</c:v>
                </c:pt>
                <c:pt idx="3">
                  <c:v>Пословни и приватни сектор/ Business/Private Sector</c:v>
                </c:pt>
                <c:pt idx="4">
                  <c:v>Mедији/ Media</c:v>
                </c:pt>
                <c:pt idx="5">
                  <c:v>Јавни службеници/ Public officials, Civil Servants</c:v>
                </c:pt>
                <c:pt idx="6">
                  <c:v>Правосуђе/ Judiciary</c:v>
                </c:pt>
                <c:pt idx="7">
                  <c:v>НВО/ NGOs</c:v>
                </c:pt>
                <c:pt idx="8">
                  <c:v>Верска тела/ Religious bodies</c:v>
                </c:pt>
                <c:pt idx="9">
                  <c:v>Војска/ Military</c:v>
                </c:pt>
                <c:pt idx="10">
                  <c:v>Образовање/ Education system </c:v>
                </c:pt>
              </c:strCache>
            </c:strRef>
          </c:cat>
          <c:val>
            <c:numRef>
              <c:f>Sheet1!$B$6:$L$6</c:f>
              <c:numCache>
                <c:formatCode>0.0</c:formatCode>
                <c:ptCount val="11"/>
                <c:pt idx="0">
                  <c:v>4.1557291999999997</c:v>
                </c:pt>
                <c:pt idx="1">
                  <c:v>3.8316958999999962</c:v>
                </c:pt>
                <c:pt idx="2">
                  <c:v>3.5649291999999999</c:v>
                </c:pt>
                <c:pt idx="3">
                  <c:v>3.6119754999999967</c:v>
                </c:pt>
                <c:pt idx="4">
                  <c:v>3.4147822999999997</c:v>
                </c:pt>
                <c:pt idx="5">
                  <c:v>3.8150557999999957</c:v>
                </c:pt>
                <c:pt idx="6">
                  <c:v>3.8890895999999997</c:v>
                </c:pt>
                <c:pt idx="7">
                  <c:v>3.4238692999999998</c:v>
                </c:pt>
                <c:pt idx="8">
                  <c:v>2.7425280000000001</c:v>
                </c:pt>
                <c:pt idx="9">
                  <c:v>2.7301816000000012</c:v>
                </c:pt>
                <c:pt idx="10">
                  <c:v>3.5630538999999999</c:v>
                </c:pt>
              </c:numCache>
            </c:numRef>
          </c:val>
        </c:ser>
        <c:axId val="41895040"/>
        <c:axId val="41896576"/>
      </c:barChart>
      <c:catAx>
        <c:axId val="41895040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896576"/>
        <c:crosses val="autoZero"/>
        <c:auto val="1"/>
        <c:lblAlgn val="ctr"/>
        <c:lblOffset val="100"/>
      </c:catAx>
      <c:valAx>
        <c:axId val="41896576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895040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Македонија</c:v>
                </c:pt>
                <c:pt idx="1">
                  <c:v>Косово</c:v>
                </c:pt>
                <c:pt idx="2">
                  <c:v>Хрватска</c:v>
                </c:pt>
                <c:pt idx="3">
                  <c:v>Србија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0.12537029999999988</c:v>
                </c:pt>
                <c:pt idx="1">
                  <c:v>0.13251959999999999</c:v>
                </c:pt>
                <c:pt idx="2">
                  <c:v>8.5439600000000018E-2</c:v>
                </c:pt>
                <c:pt idx="3">
                  <c:v>0.19756370000000001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Македонија</c:v>
                </c:pt>
                <c:pt idx="1">
                  <c:v>Косово</c:v>
                </c:pt>
                <c:pt idx="2">
                  <c:v>Хрватска</c:v>
                </c:pt>
                <c:pt idx="3">
                  <c:v>Србија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0.20445189999999999</c:v>
                </c:pt>
                <c:pt idx="1">
                  <c:v>0.15370580000000011</c:v>
                </c:pt>
                <c:pt idx="2">
                  <c:v>4.968240000000005E-2</c:v>
                </c:pt>
                <c:pt idx="3">
                  <c:v>0.17046210000000012</c:v>
                </c:pt>
              </c:numCache>
            </c:numRef>
          </c:val>
        </c:ser>
        <c:shape val="cylinder"/>
        <c:axId val="41939712"/>
        <c:axId val="41941248"/>
        <c:axId val="41888832"/>
      </c:bar3DChart>
      <c:catAx>
        <c:axId val="419397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941248"/>
        <c:crosses val="autoZero"/>
        <c:auto val="1"/>
        <c:lblAlgn val="ctr"/>
        <c:lblOffset val="100"/>
      </c:catAx>
      <c:valAx>
        <c:axId val="4194124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939712"/>
        <c:crosses val="autoZero"/>
        <c:crossBetween val="between"/>
      </c:valAx>
      <c:serAx>
        <c:axId val="418888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1941248"/>
        <c:crosses val="autoZero"/>
      </c:serAx>
    </c:plotArea>
    <c:legend>
      <c:legendPos val="r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EA6C295-F0D2-4F86-AD6B-14ABE394249B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E211B5B-F289-4DEA-ACDD-B29AC05A1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447C6-DC7B-4F6C-820A-335D6B309C83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1217E-6C79-4148-89F5-356182BE27F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F776-5E3C-43DB-AAB8-177C41B48A68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4A2C1-EB82-4C97-81D2-DE89B138B3C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A39B-C127-4199-9A87-5C0DC7512732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909D4-5135-4A55-A657-25524C737C7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9D3CE-E73E-4AD2-A5CA-155272F6679B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EE00-3975-42EB-9DE6-E6CB5A92933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EF4BC-8CBA-4097-BF3F-2611F744D250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7D470-CD42-4B48-8768-99474C92E7C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DD941-FBE4-4EFD-AEEA-32A04BBB01BB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E4DEC-5B45-4389-B3A9-D8D073ED154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FE003-C80A-4175-B3BA-D71805303585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7ACE8-9257-4C3A-8591-8CA48D56BE9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04166-4A0A-40C0-9D25-FA8E194B1429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A1A4-C83A-4987-BAAE-6EF3542B73F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E280-382F-41C5-927A-78DDDF30F258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6BA4-BB96-4F8B-90D5-A60CA41D785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9B949-5769-45FF-B179-3DA2BBBBBD59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A27F7-C738-4252-B6F7-0C7565742F6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165A-5414-436B-A99E-B4C358F564C6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10EB1-DF15-4FD7-8911-B33CDAEB146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09A5100-808D-4342-BA7F-2ABAB99E3698}" type="datetimeFigureOut">
              <a:rPr lang="sr-Latn-CS"/>
              <a:pPr>
                <a:defRPr/>
              </a:pPr>
              <a:t>2.2.2012</a:t>
            </a:fld>
            <a:endParaRPr lang="sr-Latn-C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A27BFE-CE87-456F-8A75-D62920CBCEC6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  <p:pic>
        <p:nvPicPr>
          <p:cNvPr id="19463" name="Picture 7" descr="ts-logo-izbo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0825" y="6237288"/>
            <a:ext cx="305117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Chart5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Chart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Chart4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sr-Cyrl-CS" smtClean="0"/>
              <a:t>Глобални барометар корупције 2010</a:t>
            </a:r>
            <a:r>
              <a:rPr lang="en-US" smtClean="0"/>
              <a:t> / Transparency International Global corruption Barometer 2010</a:t>
            </a:r>
            <a:br>
              <a:rPr lang="en-US" smtClean="0"/>
            </a:br>
            <a:endParaRPr lang="sr-Cyrl-CS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76375" y="4365625"/>
            <a:ext cx="6400800" cy="1749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sr-Cyrl-CS" smtClean="0"/>
              <a:t>Београд, </a:t>
            </a:r>
            <a:r>
              <a:rPr lang="en-US" smtClean="0"/>
              <a:t>9. </a:t>
            </a:r>
            <a:r>
              <a:rPr lang="sr-Cyrl-CS" smtClean="0"/>
              <a:t>децембар 2010.</a:t>
            </a:r>
            <a:endParaRPr lang="en-US" smtClean="0"/>
          </a:p>
          <a:p>
            <a:pPr marL="0" indent="0" algn="ctr" eaLnBrk="1" hangingPunct="1">
              <a:buFontTx/>
              <a:buNone/>
            </a:pPr>
            <a:r>
              <a:rPr lang="en-US" smtClean="0"/>
              <a:t>Belgrade, December 9</a:t>
            </a:r>
            <a:r>
              <a:rPr lang="en-US" baseline="30000" smtClean="0"/>
              <a:t>th</a:t>
            </a:r>
            <a:r>
              <a:rPr lang="en-US" smtClean="0"/>
              <a:t> 2010</a:t>
            </a:r>
            <a:endParaRPr lang="sr-Cyrl-C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Утисак грађана о корумпираности</a:t>
            </a:r>
            <a:r>
              <a:rPr lang="en-US" sz="2800" smtClean="0"/>
              <a:t> </a:t>
            </a:r>
            <a:r>
              <a:rPr lang="sr-Latn-CS" sz="2800" smtClean="0"/>
              <a:t>(</a:t>
            </a:r>
            <a:r>
              <a:rPr lang="sr-Cyrl-CS" sz="2800" smtClean="0"/>
              <a:t>просечна оцена) </a:t>
            </a:r>
            <a:r>
              <a:rPr lang="en-US" sz="2800" smtClean="0"/>
              <a:t>/ Citizens’ perception on corruption (average score)</a:t>
            </a:r>
            <a:endParaRPr lang="sr-Cyrl-CS" sz="2800" smtClean="0"/>
          </a:p>
        </p:txBody>
      </p:sp>
      <p:graphicFrame>
        <p:nvGraphicFramePr>
          <p:cNvPr id="5122" name="Object 6"/>
          <p:cNvGraphicFramePr>
            <a:graphicFrameLocks noGrp="1" noChangeAspect="1"/>
          </p:cNvGraphicFramePr>
          <p:nvPr>
            <p:ph idx="4294967295"/>
          </p:nvPr>
        </p:nvGraphicFramePr>
        <p:xfrm>
          <a:off x="284163" y="1643063"/>
          <a:ext cx="8501062" cy="4029075"/>
        </p:xfrm>
        <a:graphic>
          <a:graphicData uri="http://schemas.openxmlformats.org/presentationml/2006/ole">
            <p:oleObj spid="_x0000_s5122" name="Chart" r:id="rId4" imgW="8401100" imgH="398152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Утисак грађана о корупцији</a:t>
            </a:r>
            <a:r>
              <a:rPr lang="sr-Latn-CS" sz="2800" smtClean="0"/>
              <a:t> 2010.</a:t>
            </a:r>
            <a:r>
              <a:rPr lang="sr-Cyrl-CS" sz="2800" smtClean="0"/>
              <a:t>- упоредни приказ у региону / </a:t>
            </a:r>
            <a:r>
              <a:rPr lang="sr-Latn-CS" sz="2800" smtClean="0"/>
              <a:t>Perceptionon corruption - region</a:t>
            </a:r>
            <a:endParaRPr lang="en-US" sz="2800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571472" y="1428736"/>
          <a:ext cx="814393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Утисак грађана о корупцији- упоредни приказ са најмање корумпиранима</a:t>
            </a:r>
            <a:r>
              <a:rPr lang="sr-Latn-CS" sz="2800" smtClean="0"/>
              <a:t> / Perception on corruption – comparison with least corrupted</a:t>
            </a:r>
            <a:endParaRPr lang="en-US" sz="2800" u="sng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357158" y="1500174"/>
          <a:ext cx="807249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Утисак грађана о корупцији- упоредни приказ са земљама са високом стопом корупције/ </a:t>
            </a:r>
            <a:r>
              <a:rPr lang="sr-Latn-CS" sz="2800" smtClean="0"/>
              <a:t>Perception on corruption – comparison with most corrupted</a:t>
            </a:r>
            <a:endParaRPr lang="en-US" sz="280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642910" y="1643050"/>
          <a:ext cx="785818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3200" smtClean="0"/>
              <a:t>Непосредно искуство грађана са корупцијом</a:t>
            </a:r>
            <a:r>
              <a:rPr lang="sr-Latn-CS" sz="3200" smtClean="0"/>
              <a:t> / Direct experience with corruption</a:t>
            </a:r>
            <a:endParaRPr lang="en-US" sz="3200" smtClean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sz="2000" smtClean="0"/>
              <a:t>17</a:t>
            </a:r>
            <a:r>
              <a:rPr lang="sr-Cyrl-CS" sz="2000" smtClean="0"/>
              <a:t>% грађана каже да су они или неки члан њиховог домаћинства подмићивали у последњих дванаест месеци (2009</a:t>
            </a:r>
            <a:r>
              <a:rPr lang="sr-Latn-CS" sz="2000" smtClean="0"/>
              <a:t> </a:t>
            </a:r>
            <a:r>
              <a:rPr lang="sr-Cyrl-CS" sz="2000" smtClean="0"/>
              <a:t>-18%)</a:t>
            </a:r>
            <a:r>
              <a:rPr lang="sr-Latn-CS" sz="2000" smtClean="0"/>
              <a:t> / 17% </a:t>
            </a:r>
            <a:r>
              <a:rPr lang="en-US" sz="2000" smtClean="0"/>
              <a:t>citizens reported bribe – giving of household member in last 12 months (in GCB 2009 – 18%)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2000" smtClean="0"/>
              <a:t>Резултати се односе само на </a:t>
            </a:r>
            <a:r>
              <a:rPr lang="sr-Latn-CS" sz="2000" smtClean="0"/>
              <a:t>9</a:t>
            </a:r>
            <a:r>
              <a:rPr lang="sr-Cyrl-CS" sz="2000" smtClean="0"/>
              <a:t> сектора (врста институција) и проценат се односи само на грађане који су имали контакте са тим институцијама (Образовање, правосуђе, здравство, полиција, службе које издају дозволе и региструју, пореске службе, царина) / </a:t>
            </a:r>
            <a:r>
              <a:rPr lang="en-US" sz="2000" smtClean="0"/>
              <a:t>The result reflects only corruption in </a:t>
            </a:r>
            <a:r>
              <a:rPr lang="sr-Latn-CS" sz="2000" smtClean="0"/>
              <a:t>9</a:t>
            </a:r>
            <a:r>
              <a:rPr lang="en-US" sz="2000" smtClean="0"/>
              <a:t> sectors</a:t>
            </a:r>
            <a:r>
              <a:rPr lang="sr-Cyrl-CS" sz="2000" smtClean="0"/>
              <a:t> </a:t>
            </a:r>
            <a:r>
              <a:rPr lang="en-US" sz="2000" smtClean="0"/>
              <a:t>and citizens being in contact with these institutions </a:t>
            </a:r>
            <a:r>
              <a:rPr lang="sr-Latn-CS" sz="2000" smtClean="0"/>
              <a:t>(</a:t>
            </a:r>
            <a:r>
              <a:rPr lang="sr-Cyrl-CS" sz="2000" smtClean="0"/>
              <a:t>Education, judiciary, medical services, police, registry &amp; permit services, utilities, tax revenue, customs</a:t>
            </a:r>
            <a:r>
              <a:rPr lang="sr-Latn-CS" sz="2000" smtClean="0"/>
              <a:t>)</a:t>
            </a:r>
            <a:endParaRPr lang="sr-Cyrl-CS" sz="2000" smtClean="0"/>
          </a:p>
          <a:p>
            <a:pPr eaLnBrk="1" hangingPunct="1">
              <a:lnSpc>
                <a:spcPct val="80000"/>
              </a:lnSpc>
            </a:pPr>
            <a:r>
              <a:rPr lang="sr-Cyrl-CS" sz="2000" smtClean="0"/>
              <a:t>У приказу нису узети у обзир они који “нису знали” да ли су подмићивали / </a:t>
            </a:r>
            <a:r>
              <a:rPr lang="en-US" sz="2000" smtClean="0"/>
              <a:t>Don’t know answer excluded </a:t>
            </a:r>
            <a:r>
              <a:rPr lang="sr-Cyrl-C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sr-Cyrl-C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eaLnBrk="1" hangingPunct="1"/>
            <a:r>
              <a:rPr lang="sr-Cyrl-CS" sz="2800" smtClean="0"/>
              <a:t>У којим областима је долазило до давања мита (међу грађанима који су били у контакту са институцијама)</a:t>
            </a:r>
            <a:r>
              <a:rPr lang="en-US" sz="2800" smtClean="0"/>
              <a:t> / What percentage of citizens being in contact with institution paid bribe </a:t>
            </a:r>
          </a:p>
        </p:txBody>
      </p:sp>
      <p:graphicFrame>
        <p:nvGraphicFramePr>
          <p:cNvPr id="18113" name="Group 705"/>
          <p:cNvGraphicFramePr>
            <a:graphicFrameLocks noGrp="1"/>
          </p:cNvGraphicFramePr>
          <p:nvPr/>
        </p:nvGraphicFramePr>
        <p:xfrm>
          <a:off x="395288" y="2420938"/>
          <a:ext cx="8137525" cy="3313112"/>
        </p:xfrm>
        <a:graphic>
          <a:graphicData uri="http://schemas.openxmlformats.org/drawingml/2006/table">
            <a:tbl>
              <a:tblPr/>
              <a:tblGrid>
                <a:gridCol w="647700"/>
                <a:gridCol w="936625"/>
                <a:gridCol w="863600"/>
                <a:gridCol w="865187"/>
                <a:gridCol w="792163"/>
                <a:gridCol w="792162"/>
                <a:gridCol w="647700"/>
                <a:gridCol w="985838"/>
                <a:gridCol w="885825"/>
                <a:gridCol w="720725"/>
              </a:tblGrid>
              <a:tr h="54292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////////////</a:t>
                      </a: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////////</a:t>
                      </a: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///////////////</a:t>
                      </a: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/////////////</a:t>
                      </a: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/////////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4.1%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13.2%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12.7%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14.8%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12.4 %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6.5 %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2.1% 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3.4%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EDU 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JUD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TAX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CUS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LAND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UTI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Образовање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Правосуђе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Здравство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Полиција 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Пореска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Царина 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Некретнине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Комуналне 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Регистри</a:t>
                      </a:r>
                      <a:endParaRPr kumimoji="0" lang="sr-Cyrl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3200" smtClean="0"/>
              <a:t>O</a:t>
            </a:r>
            <a:r>
              <a:rPr lang="sr-Cyrl-CS" sz="3200" smtClean="0"/>
              <a:t>бласти у којима грађани најчешће имају контакт са пружаоцима услуга</a:t>
            </a:r>
            <a:r>
              <a:rPr lang="en-US" sz="3200" smtClean="0"/>
              <a:t> / The most contacted services</a:t>
            </a:r>
          </a:p>
        </p:txBody>
      </p:sp>
      <p:graphicFrame>
        <p:nvGraphicFramePr>
          <p:cNvPr id="10" name="Table Placeholder 9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00156"/>
          <a:ext cx="8229600" cy="4551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У колико случајева су грађани дали мито</a:t>
            </a:r>
            <a:r>
              <a:rPr lang="sr-Latn-CS" smtClean="0"/>
              <a:t>/ Cases of bribing</a:t>
            </a:r>
            <a:endParaRPr lang="en-US" smtClean="0"/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271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064500" cy="1079500"/>
          </a:xfrm>
        </p:spPr>
        <p:txBody>
          <a:bodyPr/>
          <a:lstStyle/>
          <a:p>
            <a:pPr eaLnBrk="1" hangingPunct="1"/>
            <a:r>
              <a:rPr lang="sr-Cyrl-CS" sz="2800" smtClean="0"/>
              <a:t>У кога грађани имају највише поверења у борби против корупције</a:t>
            </a:r>
            <a:r>
              <a:rPr lang="en-US" sz="2800" smtClean="0"/>
              <a:t> / Confidence in fight against corruption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Представници владе</a:t>
            </a:r>
            <a:r>
              <a:rPr lang="en-US" sz="2400" smtClean="0"/>
              <a:t> / Government rep. 		</a:t>
            </a:r>
            <a:r>
              <a:rPr lang="sr-Cyrl-CS" sz="2400" smtClean="0"/>
              <a:t>8.5%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Пословни сектор</a:t>
            </a:r>
            <a:r>
              <a:rPr lang="en-US" sz="2400" smtClean="0"/>
              <a:t>/ Business sector </a:t>
            </a:r>
            <a:r>
              <a:rPr lang="sr-Cyrl-CS" sz="2400" smtClean="0"/>
              <a:t>		</a:t>
            </a:r>
            <a:r>
              <a:rPr lang="en-US" sz="2400" smtClean="0"/>
              <a:t>	</a:t>
            </a:r>
            <a:r>
              <a:rPr lang="sr-Cyrl-CS" sz="2400" smtClean="0"/>
              <a:t>0.9%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Невладине организације </a:t>
            </a:r>
            <a:r>
              <a:rPr lang="en-US" sz="2400" smtClean="0"/>
              <a:t>/ NGO			</a:t>
            </a:r>
            <a:r>
              <a:rPr lang="sr-Cyrl-CS" sz="2400" smtClean="0"/>
              <a:t>5.4%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Медији</a:t>
            </a:r>
            <a:r>
              <a:rPr lang="en-US" sz="2400" smtClean="0"/>
              <a:t> / Media</a:t>
            </a:r>
            <a:r>
              <a:rPr lang="sr-Cyrl-CS" sz="2400" smtClean="0"/>
              <a:t>					</a:t>
            </a:r>
            <a:r>
              <a:rPr lang="en-US" sz="2400" smtClean="0"/>
              <a:t>	</a:t>
            </a:r>
            <a:r>
              <a:rPr lang="sr-Cyrl-CS" sz="2400" smtClean="0"/>
              <a:t>4.8%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Међународне орг.</a:t>
            </a:r>
            <a:r>
              <a:rPr lang="en-US" sz="2400" smtClean="0"/>
              <a:t> / International organizations</a:t>
            </a:r>
            <a:r>
              <a:rPr lang="sr-Cyrl-CS" sz="2400" smtClean="0"/>
              <a:t>	4.9%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Нико</a:t>
            </a:r>
            <a:r>
              <a:rPr lang="en-US" sz="2400" smtClean="0"/>
              <a:t> / None</a:t>
            </a:r>
            <a:r>
              <a:rPr lang="sr-Cyrl-CS" sz="2400" smtClean="0"/>
              <a:t> </a:t>
            </a:r>
            <a:r>
              <a:rPr lang="en-US" sz="2400" smtClean="0"/>
              <a:t>					         </a:t>
            </a:r>
            <a:r>
              <a:rPr lang="sr-Cyrl-CS" sz="2400" smtClean="0"/>
              <a:t>67.4%</a:t>
            </a:r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Не знам</a:t>
            </a:r>
            <a:r>
              <a:rPr lang="en-US" sz="2400" smtClean="0"/>
              <a:t> / Don’t know</a:t>
            </a:r>
            <a:r>
              <a:rPr lang="sr-Cyrl-CS" sz="2400" smtClean="0"/>
              <a:t>				</a:t>
            </a:r>
            <a:r>
              <a:rPr lang="en-US" sz="2400" smtClean="0"/>
              <a:t>	</a:t>
            </a:r>
            <a:r>
              <a:rPr lang="sr-Cyrl-CS" sz="2400" smtClean="0"/>
              <a:t>8% 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3600" smtClean="0"/>
              <a:t>Оцена перцепциј</a:t>
            </a:r>
            <a:r>
              <a:rPr lang="sr-Latn-CS" sz="3600" smtClean="0"/>
              <a:t>e</a:t>
            </a:r>
            <a:r>
              <a:rPr lang="sr-Cyrl-CS" sz="3600" smtClean="0"/>
              <a:t> корупције по областима</a:t>
            </a:r>
            <a:r>
              <a:rPr lang="en-US" sz="3600" smtClean="0"/>
              <a:t> / Average perception score 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Политичке партије		- 4.2</a:t>
            </a:r>
            <a:r>
              <a:rPr lang="en-US" sz="2400" smtClean="0"/>
              <a:t> 	Polit. parties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Парламент/законодавство	- 3.8</a:t>
            </a:r>
            <a:r>
              <a:rPr lang="en-US" sz="2400" smtClean="0"/>
              <a:t> 	Parliament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Полиција				- 3.6</a:t>
            </a:r>
            <a:r>
              <a:rPr lang="en-US" sz="2400" smtClean="0"/>
              <a:t>	Police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Пословни сектор		- 3.6</a:t>
            </a:r>
            <a:r>
              <a:rPr lang="en-US" sz="2400" smtClean="0"/>
              <a:t>	Business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Медији				- 3.4</a:t>
            </a:r>
            <a:r>
              <a:rPr lang="en-US" sz="2400" smtClean="0"/>
              <a:t>	Media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Државни службеници		- 3.8</a:t>
            </a:r>
            <a:r>
              <a:rPr lang="en-US" sz="2400" smtClean="0"/>
              <a:t>	Civil servants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Правосуђе			- 3.9</a:t>
            </a:r>
            <a:r>
              <a:rPr lang="en-US" sz="2400" smtClean="0"/>
              <a:t>	Judiciary	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Невладине организације	- 3.4</a:t>
            </a:r>
            <a:r>
              <a:rPr lang="en-US" sz="2400" smtClean="0"/>
              <a:t>	NGO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Верска тела			- 2.7</a:t>
            </a:r>
            <a:r>
              <a:rPr lang="en-US" sz="2400" smtClean="0"/>
              <a:t>	Religious bodies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Војска				- 2.7</a:t>
            </a:r>
            <a:r>
              <a:rPr lang="en-US" sz="2400" smtClean="0"/>
              <a:t>	Army</a:t>
            </a:r>
            <a:endParaRPr lang="sr-Cyrl-CS" sz="2400" smtClean="0"/>
          </a:p>
          <a:p>
            <a:pPr eaLnBrk="1" hangingPunct="1">
              <a:lnSpc>
                <a:spcPct val="90000"/>
              </a:lnSpc>
            </a:pPr>
            <a:r>
              <a:rPr lang="sr-Cyrl-CS" sz="2400" smtClean="0"/>
              <a:t>Образовање			- 3.6</a:t>
            </a:r>
            <a:r>
              <a:rPr lang="en-US" sz="2400" smtClean="0"/>
              <a:t>	Education</a:t>
            </a:r>
            <a:endParaRPr lang="sr-Cyrl-C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4000" smtClean="0"/>
              <a:t>О истраживању</a:t>
            </a:r>
            <a:r>
              <a:rPr lang="en-US" sz="4000" smtClean="0"/>
              <a:t> / About research</a:t>
            </a:r>
            <a:endParaRPr lang="sr-Cyrl-CS" sz="400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Transparency International </a:t>
            </a:r>
            <a:r>
              <a:rPr lang="sr-Cyrl-CS" sz="2000" smtClean="0"/>
              <a:t>у сарадњи са </a:t>
            </a:r>
            <a:r>
              <a:rPr lang="en-GB" sz="2000" smtClean="0"/>
              <a:t>Gallup International</a:t>
            </a:r>
            <a:r>
              <a:rPr lang="sr-Cyrl-CS" sz="2000" smtClean="0"/>
              <a:t>, који се спроводи већ </a:t>
            </a:r>
            <a:r>
              <a:rPr lang="en-US" sz="2000" smtClean="0"/>
              <a:t>6</a:t>
            </a:r>
            <a:r>
              <a:rPr lang="sr-Cyrl-CS" sz="2000" smtClean="0"/>
              <a:t> годин</a:t>
            </a:r>
            <a:r>
              <a:rPr lang="en-US" sz="2000" smtClean="0"/>
              <a:t>a</a:t>
            </a:r>
            <a:r>
              <a:rPr lang="sr-Cyrl-CS" sz="2000" smtClean="0"/>
              <a:t> за редом</a:t>
            </a:r>
            <a:r>
              <a:rPr lang="en-US" sz="2000" smtClean="0"/>
              <a:t> / Transparency International and Gallup International since 2004 </a:t>
            </a:r>
            <a:endParaRPr lang="sr-Cyrl-CS" sz="2000" smtClean="0"/>
          </a:p>
          <a:p>
            <a:pPr eaLnBrk="1" hangingPunct="1">
              <a:lnSpc>
                <a:spcPct val="80000"/>
              </a:lnSpc>
            </a:pPr>
            <a:r>
              <a:rPr lang="sr-Cyrl-CS" sz="2000" smtClean="0"/>
              <a:t>Истраживање ове године спроведено у 86 држав</a:t>
            </a:r>
            <a:r>
              <a:rPr lang="en-US" sz="2000" smtClean="0"/>
              <a:t>a</a:t>
            </a:r>
            <a:r>
              <a:rPr lang="sr-Cyrl-CS" sz="2000" smtClean="0"/>
              <a:t> и територије са укупно </a:t>
            </a:r>
            <a:r>
              <a:rPr lang="sr-Latn-CS" sz="2000" smtClean="0"/>
              <a:t>91 500</a:t>
            </a:r>
            <a:r>
              <a:rPr lang="sr-Cyrl-CS" sz="2000" smtClean="0"/>
              <a:t> испитаника</a:t>
            </a:r>
            <a:r>
              <a:rPr lang="en-US" sz="2000" smtClean="0"/>
              <a:t> / 86 countries and territories with </a:t>
            </a:r>
            <a:r>
              <a:rPr lang="sr-Latn-CS" sz="2000" smtClean="0"/>
              <a:t>91 500</a:t>
            </a:r>
            <a:r>
              <a:rPr lang="en-US" sz="2000" smtClean="0"/>
              <a:t> respondents</a:t>
            </a:r>
            <a:endParaRPr lang="sr-Cyrl-CS" sz="2000" smtClean="0"/>
          </a:p>
          <a:p>
            <a:pPr eaLnBrk="1" hangingPunct="1">
              <a:lnSpc>
                <a:spcPct val="80000"/>
              </a:lnSpc>
            </a:pPr>
            <a:r>
              <a:rPr lang="sr-Cyrl-CS" sz="2000" smtClean="0"/>
              <a:t>У Србији теренски део истраживања спроведен јула 2010. на националном узорку од 100</a:t>
            </a:r>
            <a:r>
              <a:rPr lang="sr-Latn-CS" sz="2000" smtClean="0"/>
              <a:t>7</a:t>
            </a:r>
            <a:r>
              <a:rPr lang="sr-Cyrl-CS" sz="2000" smtClean="0"/>
              <a:t> испитаника који репрезентује целокупно становништво (централна Србија и Војводина). Истраживање је спровео </a:t>
            </a:r>
            <a:r>
              <a:rPr lang="sr-Latn-CS" sz="2000" smtClean="0"/>
              <a:t>BBSS </a:t>
            </a:r>
            <a:r>
              <a:rPr lang="sr-Cyrl-CS" sz="2000" smtClean="0"/>
              <a:t>методом “лицем у лице”</a:t>
            </a:r>
            <a:r>
              <a:rPr lang="en-US" sz="2000" smtClean="0"/>
              <a:t> / In Serbia, research conducted in July 2010, representative sample (for central Serbia and Vojvodina), “face to face” interview of 1007 people</a:t>
            </a:r>
            <a:endParaRPr lang="sr-Cyrl-C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4000" smtClean="0"/>
              <a:t>Перпцепција у региону</a:t>
            </a:r>
            <a:r>
              <a:rPr lang="en-US" sz="4000" smtClean="0"/>
              <a:t> / Perception in the region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623887" y="1385887"/>
          <a:ext cx="7896225" cy="490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smtClean="0"/>
              <a:t>Опажање политичке корупције у региону / </a:t>
            </a:r>
            <a:r>
              <a:rPr lang="en-US" sz="3200" smtClean="0"/>
              <a:t>Perception of political corruption in the region</a:t>
            </a:r>
            <a:endParaRPr lang="sr-Latn-CS" sz="3200" smtClean="0"/>
          </a:p>
        </p:txBody>
      </p:sp>
      <p:pic>
        <p:nvPicPr>
          <p:cNvPr id="51202" name="Table Placeholder 5"/>
          <p:cNvPicPr>
            <a:picLocks noGrp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600200"/>
            <a:ext cx="8135938" cy="452596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4000" smtClean="0"/>
              <a:t>Најчешћи узроци мита / </a:t>
            </a:r>
            <a:r>
              <a:rPr lang="en-US" sz="4000" smtClean="0"/>
              <a:t>Frequency of bribe causes</a:t>
            </a:r>
            <a:endParaRPr lang="sr-Latn-CS" sz="4000" smtClean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idx="1"/>
          </p:nvPr>
        </p:nvGraphicFramePr>
        <p:xfrm>
          <a:off x="250825" y="1700213"/>
          <a:ext cx="8353425" cy="4033837"/>
        </p:xfrm>
        <a:graphic>
          <a:graphicData uri="http://schemas.openxmlformats.org/presentationml/2006/ole">
            <p:oleObj spid="_x0000_s6146" name="Chart" r:id="rId3" imgW="6210260" imgH="260027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smtClean="0"/>
              <a:t>Проценат грађана који су дали мито/ </a:t>
            </a:r>
            <a:r>
              <a:rPr lang="en-US" sz="3200" smtClean="0"/>
              <a:t>Percentage of those paying bribe</a:t>
            </a:r>
            <a:endParaRPr lang="sr-Latn-CS" sz="3200" smtClean="0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>
            <p:ph idx="1"/>
          </p:nvPr>
        </p:nvGraphicFramePr>
        <p:xfrm>
          <a:off x="468313" y="1484313"/>
          <a:ext cx="8135937" cy="4608512"/>
        </p:xfrm>
        <a:graphic>
          <a:graphicData uri="http://schemas.openxmlformats.org/presentationml/2006/ole">
            <p:oleObj spid="_x0000_s49155" name="Chart" r:id="rId3" imgW="6210260" imgH="320033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Cyrl-CS" sz="2400" smtClean="0"/>
              <a:t>Искуства грађана у случајевима давања мита </a:t>
            </a:r>
            <a:r>
              <a:rPr lang="sr-Cyrl-CS" sz="2400" b="1" smtClean="0"/>
              <a:t>мале вредности</a:t>
            </a:r>
            <a:r>
              <a:rPr lang="sr-Cyrl-CS" sz="2400" smtClean="0"/>
              <a:t> (области правосуђа, полиције, образовања, јавних регистара, располагања непокретностима, образовања, пореске управе, здравства)</a:t>
            </a:r>
            <a:br>
              <a:rPr lang="sr-Cyrl-CS" sz="2400" smtClean="0"/>
            </a:br>
            <a:r>
              <a:rPr lang="en-US" sz="2400" smtClean="0"/>
              <a:t> 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1800" smtClean="0"/>
              <a:t>Искуства грађана у случајевима давања мита </a:t>
            </a:r>
            <a:r>
              <a:rPr lang="sr-Cyrl-CS" sz="1800" b="1" smtClean="0"/>
              <a:t>мале вредности </a:t>
            </a:r>
            <a:r>
              <a:rPr lang="sr-Cyrl-CS" sz="1800" smtClean="0"/>
              <a:t>(области правосуђа, полиције, образовања, јавних регистара, располагања непокретностима, образовања, пореске управе, здравства)</a:t>
            </a:r>
            <a:r>
              <a:rPr lang="en-US" sz="1800" smtClean="0"/>
              <a:t> / Experience of citizens in petty corruption (judiciary, police, education, public registries, real estate, education, tax administration, health sector)</a:t>
            </a:r>
            <a:r>
              <a:rPr lang="en-US" sz="2400" smtClean="0"/>
              <a:t> </a:t>
            </a: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У којој мери се ниво корупције променио у протек</a:t>
            </a:r>
            <a:r>
              <a:rPr lang="sr-Cyrl-CS" sz="3200" smtClean="0"/>
              <a:t>ле три године</a:t>
            </a:r>
            <a:r>
              <a:rPr lang="en-US" sz="3200" smtClean="0"/>
              <a:t> / Perception on changes of corruption level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898525" y="1628775"/>
          <a:ext cx="7235825" cy="4284663"/>
        </p:xfrm>
        <a:graphic>
          <a:graphicData uri="http://schemas.openxmlformats.org/presentationml/2006/ole">
            <p:oleObj spid="_x0000_s1026" name="Chart" r:id="rId4" imgW="7286514" imgH="431488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У којој мери се ниво корупције преоменио у протекле 3 године- поређење у региону</a:t>
            </a:r>
            <a:r>
              <a:rPr lang="sr-Latn-CS" sz="2800" smtClean="0"/>
              <a:t> / </a:t>
            </a:r>
            <a:r>
              <a:rPr lang="en-US" sz="2800" smtClean="0"/>
              <a:t>Perception of changes in last 3 years region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571472" y="1500174"/>
          <a:ext cx="821537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Ранија очекивања грађана у погледу промене нивоа корупције за наредне 3 године / </a:t>
            </a:r>
            <a:r>
              <a:rPr lang="en-US" sz="2800" smtClean="0"/>
              <a:t>Earlier expectations of citizens related to the change of corruption level</a:t>
            </a:r>
            <a:endParaRPr lang="sr-Cyrl-CS" sz="2800" smtClean="0"/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95288" y="1939925"/>
          <a:ext cx="8562975" cy="4162425"/>
        </p:xfrm>
        <a:graphic>
          <a:graphicData uri="http://schemas.openxmlformats.org/presentationml/2006/ole">
            <p:oleObj spid="_x0000_s2050" name="Chart" r:id="rId4" imgW="8248583" imgH="4010133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Однос између очекивања из 2007 и утиска о оствареном 2010 / </a:t>
            </a:r>
            <a:r>
              <a:rPr lang="en-US" sz="2800" smtClean="0"/>
              <a:t>Correlation between 2007 expectations and 2010 impressions</a:t>
            </a:r>
            <a:endParaRPr lang="sr-Latn-CS" sz="2800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468313" y="1412875"/>
          <a:ext cx="8135937" cy="4752975"/>
        </p:xfrm>
        <a:graphic>
          <a:graphicData uri="http://schemas.openxmlformats.org/presentationml/2006/ole">
            <p:oleObj spid="_x0000_s3074" name="Chart" r:id="rId3" imgW="6210260" imgH="337174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2800" smtClean="0"/>
              <a:t>Како се Влада бори против корупције</a:t>
            </a:r>
            <a:r>
              <a:rPr lang="sr-Latn-CS" sz="2800" smtClean="0"/>
              <a:t> </a:t>
            </a:r>
            <a:r>
              <a:rPr lang="en-US" sz="2800" smtClean="0"/>
              <a:t>/ Assessment of current government’s actions in the fight against corruption</a:t>
            </a:r>
            <a:endParaRPr lang="sr-Cyrl-CS" sz="2800" smtClean="0"/>
          </a:p>
        </p:txBody>
      </p:sp>
      <p:graphicFrame>
        <p:nvGraphicFramePr>
          <p:cNvPr id="4098" name="Object 6"/>
          <p:cNvGraphicFramePr>
            <a:graphicFrameLocks noGrp="1" noChangeAspect="1"/>
          </p:cNvGraphicFramePr>
          <p:nvPr>
            <p:ph idx="4294967295"/>
          </p:nvPr>
        </p:nvGraphicFramePr>
        <p:xfrm>
          <a:off x="754063" y="1704975"/>
          <a:ext cx="7473950" cy="4189413"/>
        </p:xfrm>
        <a:graphic>
          <a:graphicData uri="http://schemas.openxmlformats.org/presentationml/2006/ole">
            <p:oleObj spid="_x0000_s4098" name="Chart" r:id="rId4" imgW="7391521" imgH="414348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Latn-CS" sz="2800" smtClean="0"/>
              <a:t>K</a:t>
            </a:r>
            <a:r>
              <a:rPr lang="sr-Cyrl-CS" sz="2800" smtClean="0"/>
              <a:t>ако се Владе боре против корупције- упоредни приказ</a:t>
            </a:r>
            <a:r>
              <a:rPr lang="en-US" sz="2800" smtClean="0"/>
              <a:t>/ Government success in fight against corruption comaparatively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</p:nvPr>
        </p:nvGraphicFramePr>
        <p:xfrm>
          <a:off x="428596" y="1428736"/>
          <a:ext cx="82296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Cyrl-CS" sz="4000" smtClean="0"/>
              <a:t>Оцена Владе</a:t>
            </a:r>
            <a:r>
              <a:rPr lang="en-US" sz="4000" smtClean="0"/>
              <a:t> / Assessment of the Government </a:t>
            </a:r>
            <a:endParaRPr lang="sr-Cyrl-CS" sz="4000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Просечна оцена учинка Владе у борби против корупције се погоршала у односу на прошлу годину (са 2,38 на 2,24)</a:t>
            </a:r>
            <a:r>
              <a:rPr lang="en-US" smtClean="0"/>
              <a:t> / Average score for government’s activities in fight against corruption decreased (from 2.38 to 2.24) </a:t>
            </a:r>
            <a:endParaRPr lang="sr-Cyrl-CS" smtClean="0"/>
          </a:p>
          <a:p>
            <a:pPr eaLnBrk="1" hangingPunct="1"/>
            <a:endParaRPr lang="sr-Cyrl-C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825</Words>
  <Application>Microsoft Office PowerPoint</Application>
  <PresentationFormat>On-screen Show (4:3)</PresentationFormat>
  <Paragraphs>102</Paragraphs>
  <Slides>25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Default Design</vt:lpstr>
      <vt:lpstr>Chart</vt:lpstr>
      <vt:lpstr>Глобални барометар корупције 2010 / Transparency International Global corruption Barometer 2010 </vt:lpstr>
      <vt:lpstr>О истраживању / About research</vt:lpstr>
      <vt:lpstr>У којој мери се ниво корупције променио у протекле три године / Perception on changes of corruption level</vt:lpstr>
      <vt:lpstr>У којој мери се ниво корупције преоменио у протекле 3 године- поређење у региону / Perception of changes in last 3 years region</vt:lpstr>
      <vt:lpstr>Ранија очекивања грађана у погледу промене нивоа корупције за наредне 3 године / Earlier expectations of citizens related to the change of corruption level</vt:lpstr>
      <vt:lpstr>Однос између очекивања из 2007 и утиска о оствареном 2010 / Correlation between 2007 expectations and 2010 impressions</vt:lpstr>
      <vt:lpstr>Како се Влада бори против корупције / Assessment of current government’s actions in the fight against corruption</vt:lpstr>
      <vt:lpstr>Kако се Владе боре против корупције- упоредни приказ/ Government success in fight against corruption comaparatively</vt:lpstr>
      <vt:lpstr>Оцена Владе / Assessment of the Government </vt:lpstr>
      <vt:lpstr>Утисак грађана о корумпираности (просечна оцена) / Citizens’ perception on corruption (average score)</vt:lpstr>
      <vt:lpstr>Утисак грађана о корупцији 2010.- упоредни приказ у региону / Perceptionon corruption - region</vt:lpstr>
      <vt:lpstr>Утисак грађана о корупцији- упоредни приказ са најмање корумпиранима / Perception on corruption – comparison with least corrupted</vt:lpstr>
      <vt:lpstr>Утисак грађана о корупцији- упоредни приказ са земљама са високом стопом корупције/ Perception on corruption – comparison with most corrupted</vt:lpstr>
      <vt:lpstr>Непосредно искуство грађана са корупцијом / Direct experience with corruption</vt:lpstr>
      <vt:lpstr>У којим областима је долазило до давања мита (међу грађанима који су били у контакту са институцијама) / What percentage of citizens being in contact with institution paid bribe </vt:lpstr>
      <vt:lpstr>Oбласти у којима грађани најчешће имају контакт са пружаоцима услуга / The most contacted services</vt:lpstr>
      <vt:lpstr>У колико случајева су грађани дали мито/ Cases of bribing</vt:lpstr>
      <vt:lpstr>У кога грађани имају највише поверења у борби против корупције / Confidence in fight against corruption</vt:lpstr>
      <vt:lpstr>Оцена перцепцијe корупције по областима / Average perception score </vt:lpstr>
      <vt:lpstr>Перпцепција у региону / Perception in the region</vt:lpstr>
      <vt:lpstr>Опажање политичке корупције у региону / Perception of political corruption in the region</vt:lpstr>
      <vt:lpstr>Најчешћи узроци мита / Frequency of bribe causes</vt:lpstr>
      <vt:lpstr>Проценат грађана који су дали мито/ Percentage of those paying bribe</vt:lpstr>
      <vt:lpstr>Искуства грађана у случајевима давања мита мале вредности (области правосуђа, полиције, образовања, јавних регистара, располагања непокретностима, образовања, пореске управе, здравства)  </vt:lpstr>
      <vt:lpstr>Искуства грађана у случајевима давања мита мале вредности (области правосуђа, полиције, образовања, јавних регистара, располагања непокретностима, образовања, пореске управе, здравства) / Experience of citizens in petty corruption (judiciary, police, education, public registries, real estate, education, tax administration, health sector) </vt:lpstr>
    </vt:vector>
  </TitlesOfParts>
  <Company>Transparency Srbija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Глобални барометар корупције 2007</dc:title>
  <dc:creator>Nemanja</dc:creator>
  <cp:lastModifiedBy>x4</cp:lastModifiedBy>
  <cp:revision>108</cp:revision>
  <dcterms:created xsi:type="dcterms:W3CDTF">2007-12-07T04:30:29Z</dcterms:created>
  <dcterms:modified xsi:type="dcterms:W3CDTF">2012-02-02T15:01:49Z</dcterms:modified>
</cp:coreProperties>
</file>